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78" r:id="rId3"/>
    <p:sldId id="279" r:id="rId4"/>
    <p:sldId id="280" r:id="rId5"/>
    <p:sldId id="281" r:id="rId6"/>
    <p:sldId id="282" r:id="rId7"/>
    <p:sldId id="283" r:id="rId8"/>
    <p:sldId id="284" r:id="rId9"/>
    <p:sldId id="285" r:id="rId10"/>
    <p:sldId id="286" r:id="rId11"/>
    <p:sldId id="288" r:id="rId12"/>
    <p:sldId id="289" r:id="rId13"/>
    <p:sldId id="290" r:id="rId14"/>
    <p:sldId id="272" r:id="rId15"/>
  </p:sldIdLst>
  <p:sldSz cx="12192000" cy="6858000"/>
  <p:notesSz cx="6858000" cy="9144000"/>
  <p:defaultText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3A23"/>
    <a:srgbClr val="FFFFFC"/>
    <a:srgbClr val="F139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56B498-F59F-4982-BDD9-A7A82B6E4842}" v="143" dt="2024-09-23T12:54:08.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391553-52B7-6D9F-3D5C-0AFB5D787E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C1EC5A-6890-F72D-5901-E15FCB9CFF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49AC05-243B-477A-8E11-6BE381A191F6}" type="datetimeFigureOut">
              <a:rPr lang="en-US" smtClean="0"/>
              <a:t>9/28/2024</a:t>
            </a:fld>
            <a:endParaRPr lang="en-US"/>
          </a:p>
        </p:txBody>
      </p:sp>
      <p:sp>
        <p:nvSpPr>
          <p:cNvPr id="4" name="Footer Placeholder 3">
            <a:extLst>
              <a:ext uri="{FF2B5EF4-FFF2-40B4-BE49-F238E27FC236}">
                <a16:creationId xmlns:a16="http://schemas.microsoft.com/office/drawing/2014/main" id="{34B8350A-555C-7388-7365-90DCB7C13E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A53BF8-1507-5571-C287-B34B1575F2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B3BF9C-B53D-4BB0-8FD0-42D3E1DF8B72}" type="slidenum">
              <a:rPr lang="en-US" smtClean="0"/>
              <a:t>‹#›</a:t>
            </a:fld>
            <a:endParaRPr lang="en-US"/>
          </a:p>
        </p:txBody>
      </p:sp>
    </p:spTree>
    <p:extLst>
      <p:ext uri="{BB962C8B-B14F-4D97-AF65-F5344CB8AC3E}">
        <p14:creationId xmlns:p14="http://schemas.microsoft.com/office/powerpoint/2010/main" val="285651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97428-1A84-45ED-A2E0-8FA5B5C3128E}"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35F0B-5355-4477-B73E-EBFE0358F8AD}" type="slidenum">
              <a:rPr lang="en-US" smtClean="0"/>
              <a:t>‹#›</a:t>
            </a:fld>
            <a:endParaRPr lang="en-US"/>
          </a:p>
        </p:txBody>
      </p:sp>
    </p:spTree>
    <p:extLst>
      <p:ext uri="{BB962C8B-B14F-4D97-AF65-F5344CB8AC3E}">
        <p14:creationId xmlns:p14="http://schemas.microsoft.com/office/powerpoint/2010/main" val="101332049"/>
      </p:ext>
    </p:extLst>
  </p:cSld>
  <p:clrMap bg1="lt1" tx1="dk1" bg2="lt2" tx2="dk2" accent1="accent1" accent2="accent2" accent3="accent3" accent4="accent4" accent5="accent5" accent6="accent6" hlink="hlink" folHlink="folHlink"/>
  <p:notesStyle>
    <a:lvl1pPr marL="0" algn="l" defTabSz="914341" rtl="0" eaLnBrk="1" latinLnBrk="0" hangingPunct="1">
      <a:defRPr sz="1200" kern="1200">
        <a:solidFill>
          <a:schemeClr val="tx1"/>
        </a:solidFill>
        <a:latin typeface="+mn-lt"/>
        <a:ea typeface="+mn-ea"/>
        <a:cs typeface="+mn-cs"/>
      </a:defRPr>
    </a:lvl1pPr>
    <a:lvl2pPr marL="457171" algn="l" defTabSz="914341" rtl="0" eaLnBrk="1" latinLnBrk="0" hangingPunct="1">
      <a:defRPr sz="1200" kern="1200">
        <a:solidFill>
          <a:schemeClr val="tx1"/>
        </a:solidFill>
        <a:latin typeface="+mn-lt"/>
        <a:ea typeface="+mn-ea"/>
        <a:cs typeface="+mn-cs"/>
      </a:defRPr>
    </a:lvl2pPr>
    <a:lvl3pPr marL="914341" algn="l" defTabSz="914341" rtl="0" eaLnBrk="1" latinLnBrk="0" hangingPunct="1">
      <a:defRPr sz="1200" kern="1200">
        <a:solidFill>
          <a:schemeClr val="tx1"/>
        </a:solidFill>
        <a:latin typeface="+mn-lt"/>
        <a:ea typeface="+mn-ea"/>
        <a:cs typeface="+mn-cs"/>
      </a:defRPr>
    </a:lvl3pPr>
    <a:lvl4pPr marL="1371512" algn="l" defTabSz="914341" rtl="0" eaLnBrk="1" latinLnBrk="0" hangingPunct="1">
      <a:defRPr sz="1200" kern="1200">
        <a:solidFill>
          <a:schemeClr val="tx1"/>
        </a:solidFill>
        <a:latin typeface="+mn-lt"/>
        <a:ea typeface="+mn-ea"/>
        <a:cs typeface="+mn-cs"/>
      </a:defRPr>
    </a:lvl4pPr>
    <a:lvl5pPr marL="1828683" algn="l" defTabSz="914341" rtl="0" eaLnBrk="1" latinLnBrk="0" hangingPunct="1">
      <a:defRPr sz="1200" kern="1200">
        <a:solidFill>
          <a:schemeClr val="tx1"/>
        </a:solidFill>
        <a:latin typeface="+mn-lt"/>
        <a:ea typeface="+mn-ea"/>
        <a:cs typeface="+mn-cs"/>
      </a:defRPr>
    </a:lvl5pPr>
    <a:lvl6pPr marL="2285854" algn="l" defTabSz="914341" rtl="0" eaLnBrk="1" latinLnBrk="0" hangingPunct="1">
      <a:defRPr sz="1200" kern="1200">
        <a:solidFill>
          <a:schemeClr val="tx1"/>
        </a:solidFill>
        <a:latin typeface="+mn-lt"/>
        <a:ea typeface="+mn-ea"/>
        <a:cs typeface="+mn-cs"/>
      </a:defRPr>
    </a:lvl6pPr>
    <a:lvl7pPr marL="2743024" algn="l" defTabSz="914341" rtl="0" eaLnBrk="1" latinLnBrk="0" hangingPunct="1">
      <a:defRPr sz="1200" kern="1200">
        <a:solidFill>
          <a:schemeClr val="tx1"/>
        </a:solidFill>
        <a:latin typeface="+mn-lt"/>
        <a:ea typeface="+mn-ea"/>
        <a:cs typeface="+mn-cs"/>
      </a:defRPr>
    </a:lvl7pPr>
    <a:lvl8pPr marL="3200195" algn="l" defTabSz="914341" rtl="0" eaLnBrk="1" latinLnBrk="0" hangingPunct="1">
      <a:defRPr sz="1200" kern="1200">
        <a:solidFill>
          <a:schemeClr val="tx1"/>
        </a:solidFill>
        <a:latin typeface="+mn-lt"/>
        <a:ea typeface="+mn-ea"/>
        <a:cs typeface="+mn-cs"/>
      </a:defRPr>
    </a:lvl8pPr>
    <a:lvl9pPr marL="3657366" algn="l" defTabSz="9143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35F0B-5355-4477-B73E-EBFE0358F8AD}" type="slidenum">
              <a:rPr lang="en-US" smtClean="0"/>
              <a:t>1</a:t>
            </a:fld>
            <a:endParaRPr lang="en-US"/>
          </a:p>
        </p:txBody>
      </p:sp>
    </p:spTree>
    <p:extLst>
      <p:ext uri="{BB962C8B-B14F-4D97-AF65-F5344CB8AC3E}">
        <p14:creationId xmlns:p14="http://schemas.microsoft.com/office/powerpoint/2010/main" val="2161343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Về phần mở đầu, em sẽ giới thiệu lý do chọn đề tài này.</a:t>
            </a:r>
          </a:p>
          <a:p>
            <a:r>
              <a:rPr lang="en-US"/>
              <a:t>Hiện nay, lượng dữ liệu về y tế rất là lớn nhưng chúng ta không thể tận dụng được do các quy định nghiêm ngặt về vấn đề y đức và bảo mật thông tin của bệnh nhân. Nên đó cũng là một lãng phí đầu tiên.</a:t>
            </a:r>
          </a:p>
          <a:p>
            <a:r>
              <a:rPr lang="en-US"/>
              <a:t>Thông thường, trong chuẩn đoán truyền thống thì phải cần sự phối hợp giữa nhiều bác sĩ mới đưa ra được kết luận chính xác nhất.</a:t>
            </a:r>
            <a:br>
              <a:rPr lang="en-US"/>
            </a:br>
            <a:r>
              <a:rPr lang="en-US"/>
              <a:t>Do đó chúng ta vẫn chưa tận dụng được sức mạnh của AI, mặc dù AI có tiềm năng rất lớn trong lĩnh vực y tế.</a:t>
            </a:r>
          </a:p>
        </p:txBody>
      </p:sp>
      <p:sp>
        <p:nvSpPr>
          <p:cNvPr id="4" name="Slide Number Placeholder 3"/>
          <p:cNvSpPr>
            <a:spLocks noGrp="1"/>
          </p:cNvSpPr>
          <p:nvPr>
            <p:ph type="sldNum" sz="quarter" idx="5"/>
          </p:nvPr>
        </p:nvSpPr>
        <p:spPr/>
        <p:txBody>
          <a:bodyPr/>
          <a:lstStyle/>
          <a:p>
            <a:fld id="{4D035F0B-5355-4477-B73E-EBFE0358F8AD}" type="slidenum">
              <a:rPr lang="en-US" smtClean="0"/>
              <a:t>2</a:t>
            </a:fld>
            <a:endParaRPr lang="en-US"/>
          </a:p>
        </p:txBody>
      </p:sp>
    </p:spTree>
    <p:extLst>
      <p:ext uri="{BB962C8B-B14F-4D97-AF65-F5344CB8AC3E}">
        <p14:creationId xmlns:p14="http://schemas.microsoft.com/office/powerpoint/2010/main" val="3257096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Qua đó, mục tiêu nghiên cứu của đồ án này là:</a:t>
            </a:r>
          </a:p>
          <a:p>
            <a:pPr marL="171450" indent="-171450">
              <a:buFontTx/>
              <a:buChar char="-"/>
            </a:pPr>
            <a:r>
              <a:rPr lang="en-US"/>
              <a:t>Phải xây dựng được một mô hình CNN để phân loại bệnh lý trên ảnh X-ray phổi</a:t>
            </a:r>
          </a:p>
          <a:p>
            <a:pPr marL="171450" indent="-171450">
              <a:buFontTx/>
              <a:buChar char="-"/>
            </a:pPr>
            <a:r>
              <a:rPr lang="en-US"/>
              <a:t>Sau đó sẽ sử dụng YOLOv9 để phát hiện và khoanh vùng các khu vực bị tổn thương trên ảnh.</a:t>
            </a:r>
          </a:p>
          <a:p>
            <a:pPr marL="171450" indent="-171450">
              <a:buFontTx/>
              <a:buChar char="-"/>
            </a:pPr>
            <a:r>
              <a:rPr lang="en-US"/>
              <a:t>Đồng thời nghiên cứu cũng sẽ phát triển một hệ thống phân phối theo mô hình client-server để huấn luyện và tinh chỉnh mô hình dựa trên dữ liệu từ các phòng ban y tế, sau đó sẽ trả phân phối lại mô hình để chuẩn đoán.</a:t>
            </a:r>
          </a:p>
          <a:p>
            <a:pPr marL="171450" indent="-171450">
              <a:buFontTx/>
              <a:buChar char="-"/>
            </a:pPr>
            <a:r>
              <a:rPr lang="en-US"/>
              <a:t>Từ đó sẽ giúp chúng ta bảo mật thông tin bệnh nhân.</a:t>
            </a:r>
          </a:p>
        </p:txBody>
      </p:sp>
      <p:sp>
        <p:nvSpPr>
          <p:cNvPr id="4" name="Slide Number Placeholder 3"/>
          <p:cNvSpPr>
            <a:spLocks noGrp="1"/>
          </p:cNvSpPr>
          <p:nvPr>
            <p:ph type="sldNum" sz="quarter" idx="5"/>
          </p:nvPr>
        </p:nvSpPr>
        <p:spPr/>
        <p:txBody>
          <a:bodyPr/>
          <a:lstStyle/>
          <a:p>
            <a:fld id="{4D035F0B-5355-4477-B73E-EBFE0358F8AD}" type="slidenum">
              <a:rPr lang="en-US" smtClean="0"/>
              <a:t>3</a:t>
            </a:fld>
            <a:endParaRPr lang="en-US"/>
          </a:p>
        </p:txBody>
      </p:sp>
    </p:spTree>
    <p:extLst>
      <p:ext uri="{BB962C8B-B14F-4D97-AF65-F5344CB8AC3E}">
        <p14:creationId xmlns:p14="http://schemas.microsoft.com/office/powerpoint/2010/main" val="67353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theo em sẽ giới thiệu một số nghiên cứu trong và ngoài nước có liên quan đến đề tài</a:t>
            </a:r>
          </a:p>
        </p:txBody>
      </p:sp>
      <p:sp>
        <p:nvSpPr>
          <p:cNvPr id="4" name="Slide Number Placeholder 3"/>
          <p:cNvSpPr>
            <a:spLocks noGrp="1"/>
          </p:cNvSpPr>
          <p:nvPr>
            <p:ph type="sldNum" sz="quarter" idx="5"/>
          </p:nvPr>
        </p:nvSpPr>
        <p:spPr/>
        <p:txBody>
          <a:bodyPr/>
          <a:lstStyle/>
          <a:p>
            <a:fld id="{4D035F0B-5355-4477-B73E-EBFE0358F8AD}" type="slidenum">
              <a:rPr lang="en-US" smtClean="0"/>
              <a:t>4</a:t>
            </a:fld>
            <a:endParaRPr lang="en-US"/>
          </a:p>
        </p:txBody>
      </p:sp>
    </p:spTree>
    <p:extLst>
      <p:ext uri="{BB962C8B-B14F-4D97-AF65-F5344CB8AC3E}">
        <p14:creationId xmlns:p14="http://schemas.microsoft.com/office/powerpoint/2010/main" val="10792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Một nghiên cứu trong nước khác vào năm 2022 của nguyễn hữu khánh tại đh thái nguyên đã so sánh giữa các kiến trúc mô hình như resnet, densenet và xception trong việc chuẩn đoán bệnh lao phổi dựa trên ảnh x-ray phổi</a:t>
            </a:r>
          </a:p>
        </p:txBody>
      </p:sp>
      <p:sp>
        <p:nvSpPr>
          <p:cNvPr id="4" name="Slide Number Placeholder 3"/>
          <p:cNvSpPr>
            <a:spLocks noGrp="1"/>
          </p:cNvSpPr>
          <p:nvPr>
            <p:ph type="sldNum" sz="quarter" idx="5"/>
          </p:nvPr>
        </p:nvSpPr>
        <p:spPr/>
        <p:txBody>
          <a:bodyPr/>
          <a:lstStyle/>
          <a:p>
            <a:fld id="{4D035F0B-5355-4477-B73E-EBFE0358F8AD}" type="slidenum">
              <a:rPr lang="en-US" smtClean="0"/>
              <a:t>5</a:t>
            </a:fld>
            <a:endParaRPr lang="en-US"/>
          </a:p>
        </p:txBody>
      </p:sp>
    </p:spTree>
    <p:extLst>
      <p:ext uri="{BB962C8B-B14F-4D97-AF65-F5344CB8AC3E}">
        <p14:creationId xmlns:p14="http://schemas.microsoft.com/office/powerpoint/2010/main" val="383938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Đến với các nghiên cứu ngoài nước thì vào năm 2020, lúc này đang diễn ra dịch bệnh covid-19 thì đã có nhóm nghiên cứu của linda wang xây dựng một kiến trúc tên covid-net để phát hiện bệnh covid-19 từ ảnh x-quang phôi</a:t>
            </a:r>
          </a:p>
        </p:txBody>
      </p:sp>
      <p:sp>
        <p:nvSpPr>
          <p:cNvPr id="4" name="Slide Number Placeholder 3"/>
          <p:cNvSpPr>
            <a:spLocks noGrp="1"/>
          </p:cNvSpPr>
          <p:nvPr>
            <p:ph type="sldNum" sz="quarter" idx="5"/>
          </p:nvPr>
        </p:nvSpPr>
        <p:spPr/>
        <p:txBody>
          <a:bodyPr/>
          <a:lstStyle/>
          <a:p>
            <a:fld id="{4D035F0B-5355-4477-B73E-EBFE0358F8AD}" type="slidenum">
              <a:rPr lang="en-US" smtClean="0"/>
              <a:t>6</a:t>
            </a:fld>
            <a:endParaRPr lang="en-US"/>
          </a:p>
        </p:txBody>
      </p:sp>
    </p:spTree>
    <p:extLst>
      <p:ext uri="{BB962C8B-B14F-4D97-AF65-F5344CB8AC3E}">
        <p14:creationId xmlns:p14="http://schemas.microsoft.com/office/powerpoint/2010/main" val="40057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có một nghiên cứu đã ứng dụng Yolov7 để phát hiện vị trí bệnh lao phổi của của Rabindra bista và cộng sự vào năm 2023</a:t>
            </a:r>
          </a:p>
        </p:txBody>
      </p:sp>
      <p:sp>
        <p:nvSpPr>
          <p:cNvPr id="4" name="Slide Number Placeholder 3"/>
          <p:cNvSpPr>
            <a:spLocks noGrp="1"/>
          </p:cNvSpPr>
          <p:nvPr>
            <p:ph type="sldNum" sz="quarter" idx="5"/>
          </p:nvPr>
        </p:nvSpPr>
        <p:spPr/>
        <p:txBody>
          <a:bodyPr/>
          <a:lstStyle/>
          <a:p>
            <a:fld id="{4D035F0B-5355-4477-B73E-EBFE0358F8AD}" type="slidenum">
              <a:rPr lang="en-US" smtClean="0"/>
              <a:t>7</a:t>
            </a:fld>
            <a:endParaRPr lang="en-US"/>
          </a:p>
        </p:txBody>
      </p:sp>
    </p:spTree>
    <p:extLst>
      <p:ext uri="{BB962C8B-B14F-4D97-AF65-F5344CB8AC3E}">
        <p14:creationId xmlns:p14="http://schemas.microsoft.com/office/powerpoint/2010/main" val="1240429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nghiên cứu trước đây đã tạo nền móng cho ứng dụng AI trong lĩnh vực y tế, tuy nhiên vẫn còn một số hạn chế như sau:</a:t>
            </a:r>
          </a:p>
          <a:p>
            <a:r>
              <a:rPr lang="en-US"/>
              <a:t>Đầu tiên là phạm vi bênh lý hẹp, thì các nghiên cứu trước đây chỉ tập trung vào một bệnh lý cụ thể như viêm phổi hay covid mà không mở rộng sang các bệnh lý khác cũng từ ảnh x-ray phổi</a:t>
            </a:r>
          </a:p>
          <a:p>
            <a:r>
              <a:rPr lang="en-US"/>
              <a:t>Hạn chế tiếp theo là các nghiên cứu không có khả năng cập nhật và phân phối mô hình dựa trên dữ liệu từ nhiều cơ sở y tế khác nhau, làm giảm khả năng dự đoán.</a:t>
            </a:r>
          </a:p>
        </p:txBody>
      </p:sp>
      <p:sp>
        <p:nvSpPr>
          <p:cNvPr id="4" name="Slide Number Placeholder 3"/>
          <p:cNvSpPr>
            <a:spLocks noGrp="1"/>
          </p:cNvSpPr>
          <p:nvPr>
            <p:ph type="sldNum" sz="quarter" idx="5"/>
          </p:nvPr>
        </p:nvSpPr>
        <p:spPr/>
        <p:txBody>
          <a:bodyPr/>
          <a:lstStyle/>
          <a:p>
            <a:fld id="{4D035F0B-5355-4477-B73E-EBFE0358F8AD}" type="slidenum">
              <a:rPr lang="en-US" smtClean="0"/>
              <a:t>8</a:t>
            </a:fld>
            <a:endParaRPr lang="en-US"/>
          </a:p>
        </p:txBody>
      </p:sp>
    </p:spTree>
    <p:extLst>
      <p:ext uri="{BB962C8B-B14F-4D97-AF65-F5344CB8AC3E}">
        <p14:creationId xmlns:p14="http://schemas.microsoft.com/office/powerpoint/2010/main" val="3290884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A white and orange background with a curved corner&#10;&#10;Description automatically generated">
            <a:extLst>
              <a:ext uri="{FF2B5EF4-FFF2-40B4-BE49-F238E27FC236}">
                <a16:creationId xmlns:a16="http://schemas.microsoft.com/office/drawing/2014/main" id="{0300E534-71A8-AE3E-BF2E-4297DB1C6A0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3197" y="0"/>
            <a:ext cx="12185607" cy="6858000"/>
          </a:xfrm>
          <a:prstGeom prst="rect">
            <a:avLst/>
          </a:prstGeom>
        </p:spPr>
      </p:pic>
      <p:sp>
        <p:nvSpPr>
          <p:cNvPr id="3" name="Subtitle 2">
            <a:extLst>
              <a:ext uri="{FF2B5EF4-FFF2-40B4-BE49-F238E27FC236}">
                <a16:creationId xmlns:a16="http://schemas.microsoft.com/office/drawing/2014/main" id="{5A92DA82-8862-FE35-0499-3A501240E5F8}"/>
              </a:ext>
            </a:extLst>
          </p:cNvPr>
          <p:cNvSpPr>
            <a:spLocks noGrp="1"/>
          </p:cNvSpPr>
          <p:nvPr>
            <p:ph type="subTitle" idx="1"/>
          </p:nvPr>
        </p:nvSpPr>
        <p:spPr>
          <a:xfrm>
            <a:off x="2453640" y="294671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itle 10">
            <a:extLst>
              <a:ext uri="{FF2B5EF4-FFF2-40B4-BE49-F238E27FC236}">
                <a16:creationId xmlns:a16="http://schemas.microsoft.com/office/drawing/2014/main" id="{2538E8B1-C902-D58E-2937-442E85327354}"/>
              </a:ext>
            </a:extLst>
          </p:cNvPr>
          <p:cNvSpPr>
            <a:spLocks noGrp="1"/>
          </p:cNvSpPr>
          <p:nvPr>
            <p:ph type="title"/>
          </p:nvPr>
        </p:nvSpPr>
        <p:spPr>
          <a:xfrm>
            <a:off x="2590800" y="530067"/>
            <a:ext cx="8153400" cy="1325563"/>
          </a:xfrm>
        </p:spPr>
        <p:txBody>
          <a:bodyPr/>
          <a:lstStyle/>
          <a:p>
            <a:r>
              <a:rPr lang="en-US"/>
              <a:t>Click to edit Master title style</a:t>
            </a:r>
          </a:p>
        </p:txBody>
      </p:sp>
      <p:sp>
        <p:nvSpPr>
          <p:cNvPr id="14" name="Date Placeholder 13">
            <a:extLst>
              <a:ext uri="{FF2B5EF4-FFF2-40B4-BE49-F238E27FC236}">
                <a16:creationId xmlns:a16="http://schemas.microsoft.com/office/drawing/2014/main" id="{24F0EF0A-39A0-6BC8-CA72-8C1A5F93751D}"/>
              </a:ext>
            </a:extLst>
          </p:cNvPr>
          <p:cNvSpPr>
            <a:spLocks noGrp="1"/>
          </p:cNvSpPr>
          <p:nvPr>
            <p:ph type="dt" sz="half" idx="10"/>
          </p:nvPr>
        </p:nvSpPr>
        <p:spPr/>
        <p:txBody>
          <a:bodyPr/>
          <a:lstStyle/>
          <a:p>
            <a:fld id="{6F8366CC-81DC-41CF-BB89-FC28BA362DD6}" type="datetime1">
              <a:rPr lang="en-US" smtClean="0"/>
              <a:t>9/28/2024</a:t>
            </a:fld>
            <a:endParaRPr lang="en-US"/>
          </a:p>
        </p:txBody>
      </p:sp>
      <p:sp>
        <p:nvSpPr>
          <p:cNvPr id="15" name="Footer Placeholder 14">
            <a:extLst>
              <a:ext uri="{FF2B5EF4-FFF2-40B4-BE49-F238E27FC236}">
                <a16:creationId xmlns:a16="http://schemas.microsoft.com/office/drawing/2014/main" id="{BE95E850-5623-B26E-C5DD-8753F49D14D1}"/>
              </a:ext>
            </a:extLst>
          </p:cNvPr>
          <p:cNvSpPr>
            <a:spLocks noGrp="1"/>
          </p:cNvSpPr>
          <p:nvPr>
            <p:ph type="ftr" sz="quarter" idx="11"/>
          </p:nvPr>
        </p:nvSpPr>
        <p:spPr/>
        <p:txBody>
          <a:bodyPr/>
          <a:lstStyle/>
          <a:p>
            <a:endParaRPr lang="en-US"/>
          </a:p>
        </p:txBody>
      </p:sp>
      <p:sp>
        <p:nvSpPr>
          <p:cNvPr id="16" name="Slide Number Placeholder 15">
            <a:extLst>
              <a:ext uri="{FF2B5EF4-FFF2-40B4-BE49-F238E27FC236}">
                <a16:creationId xmlns:a16="http://schemas.microsoft.com/office/drawing/2014/main" id="{BEF20899-AD11-3F3B-357D-B37089E029DA}"/>
              </a:ext>
            </a:extLst>
          </p:cNvPr>
          <p:cNvSpPr>
            <a:spLocks noGrp="1"/>
          </p:cNvSpPr>
          <p:nvPr>
            <p:ph type="sldNum" sz="quarter" idx="12"/>
          </p:nvPr>
        </p:nvSpPr>
        <p:spPr/>
        <p:txBody>
          <a:bodyPr/>
          <a:lstStyle/>
          <a:p>
            <a:fld id="{1E126B51-3A03-426D-B2BA-EDDB868B8DA1}" type="slidenum">
              <a:rPr lang="en-US" smtClean="0"/>
              <a:t>‹#›</a:t>
            </a:fld>
            <a:endParaRPr lang="en-US"/>
          </a:p>
        </p:txBody>
      </p:sp>
    </p:spTree>
    <p:extLst>
      <p:ext uri="{BB962C8B-B14F-4D97-AF65-F5344CB8AC3E}">
        <p14:creationId xmlns:p14="http://schemas.microsoft.com/office/powerpoint/2010/main" val="195868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22ED-0811-2550-78E0-9CF838DDA8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FCBEFC-5BF2-CBD8-66FE-8569D4008F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55BDE-FD4E-76E4-ECA8-246DAA11168C}"/>
              </a:ext>
            </a:extLst>
          </p:cNvPr>
          <p:cNvSpPr>
            <a:spLocks noGrp="1"/>
          </p:cNvSpPr>
          <p:nvPr>
            <p:ph type="dt" sz="half" idx="10"/>
          </p:nvPr>
        </p:nvSpPr>
        <p:spPr/>
        <p:txBody>
          <a:bodyPr/>
          <a:lstStyle/>
          <a:p>
            <a:fld id="{619B7F0D-4877-4D97-8458-15F7D7111F54}" type="datetime1">
              <a:rPr lang="en-US" smtClean="0"/>
              <a:t>9/28/2024</a:t>
            </a:fld>
            <a:endParaRPr lang="en-US"/>
          </a:p>
        </p:txBody>
      </p:sp>
      <p:sp>
        <p:nvSpPr>
          <p:cNvPr id="5" name="Footer Placeholder 4">
            <a:extLst>
              <a:ext uri="{FF2B5EF4-FFF2-40B4-BE49-F238E27FC236}">
                <a16:creationId xmlns:a16="http://schemas.microsoft.com/office/drawing/2014/main" id="{1EE9EEF5-A927-73D2-B991-577D7E1CD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3CFA3-112C-19FD-F4F9-2958145020BD}"/>
              </a:ext>
            </a:extLst>
          </p:cNvPr>
          <p:cNvSpPr>
            <a:spLocks noGrp="1"/>
          </p:cNvSpPr>
          <p:nvPr>
            <p:ph type="sldNum" sz="quarter" idx="12"/>
          </p:nvPr>
        </p:nvSpPr>
        <p:spPr/>
        <p:txBody>
          <a:bodyPr/>
          <a:lstStyle/>
          <a:p>
            <a:fld id="{1E126B51-3A03-426D-B2BA-EDDB868B8DA1}" type="slidenum">
              <a:rPr lang="en-US" smtClean="0"/>
              <a:t>‹#›</a:t>
            </a:fld>
            <a:endParaRPr lang="en-US"/>
          </a:p>
        </p:txBody>
      </p:sp>
    </p:spTree>
    <p:extLst>
      <p:ext uri="{BB962C8B-B14F-4D97-AF65-F5344CB8AC3E}">
        <p14:creationId xmlns:p14="http://schemas.microsoft.com/office/powerpoint/2010/main" val="274991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F7A65D-CC5A-877C-CE7A-751C4C2B1D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049227-EAA4-3C56-2022-21A4283715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540ED9-031A-5A32-EF2B-2471ABB192C5}"/>
              </a:ext>
            </a:extLst>
          </p:cNvPr>
          <p:cNvSpPr>
            <a:spLocks noGrp="1"/>
          </p:cNvSpPr>
          <p:nvPr>
            <p:ph type="dt" sz="half" idx="10"/>
          </p:nvPr>
        </p:nvSpPr>
        <p:spPr/>
        <p:txBody>
          <a:bodyPr/>
          <a:lstStyle/>
          <a:p>
            <a:fld id="{61680F05-FF4A-4076-BDDC-D3E753E7E6E3}" type="datetime1">
              <a:rPr lang="en-US" smtClean="0"/>
              <a:t>9/28/2024</a:t>
            </a:fld>
            <a:endParaRPr lang="en-US"/>
          </a:p>
        </p:txBody>
      </p:sp>
      <p:sp>
        <p:nvSpPr>
          <p:cNvPr id="5" name="Footer Placeholder 4">
            <a:extLst>
              <a:ext uri="{FF2B5EF4-FFF2-40B4-BE49-F238E27FC236}">
                <a16:creationId xmlns:a16="http://schemas.microsoft.com/office/drawing/2014/main" id="{3F134F90-616C-901C-AA72-E42C18D979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EDA245-E324-6F45-467D-8D91CB521E50}"/>
              </a:ext>
            </a:extLst>
          </p:cNvPr>
          <p:cNvSpPr>
            <a:spLocks noGrp="1"/>
          </p:cNvSpPr>
          <p:nvPr>
            <p:ph type="sldNum" sz="quarter" idx="12"/>
          </p:nvPr>
        </p:nvSpPr>
        <p:spPr/>
        <p:txBody>
          <a:bodyPr/>
          <a:lstStyle/>
          <a:p>
            <a:fld id="{1E126B51-3A03-426D-B2BA-EDDB868B8DA1}" type="slidenum">
              <a:rPr lang="en-US" smtClean="0"/>
              <a:t>‹#›</a:t>
            </a:fld>
            <a:endParaRPr lang="en-US"/>
          </a:p>
        </p:txBody>
      </p:sp>
    </p:spTree>
    <p:extLst>
      <p:ext uri="{BB962C8B-B14F-4D97-AF65-F5344CB8AC3E}">
        <p14:creationId xmlns:p14="http://schemas.microsoft.com/office/powerpoint/2010/main" val="95135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descr="A white and orange background&#10;&#10;Description automatically generated">
            <a:extLst>
              <a:ext uri="{FF2B5EF4-FFF2-40B4-BE49-F238E27FC236}">
                <a16:creationId xmlns:a16="http://schemas.microsoft.com/office/drawing/2014/main" id="{B88A7C52-BE5F-74F9-973D-FBDEC99744F2}"/>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1"/>
          </a:xfrm>
          <a:prstGeom prst="rect">
            <a:avLst/>
          </a:prstGeom>
        </p:spPr>
      </p:pic>
      <p:sp>
        <p:nvSpPr>
          <p:cNvPr id="23" name="Text Placeholder 22">
            <a:extLst>
              <a:ext uri="{FF2B5EF4-FFF2-40B4-BE49-F238E27FC236}">
                <a16:creationId xmlns:a16="http://schemas.microsoft.com/office/drawing/2014/main" id="{B63CDA31-AC83-FFDF-0C77-862D12CE1175}"/>
              </a:ext>
            </a:extLst>
          </p:cNvPr>
          <p:cNvSpPr>
            <a:spLocks noGrp="1"/>
          </p:cNvSpPr>
          <p:nvPr>
            <p:ph type="body" sz="quarter" idx="14" hasCustomPrompt="1"/>
          </p:nvPr>
        </p:nvSpPr>
        <p:spPr>
          <a:xfrm>
            <a:off x="3264355" y="380089"/>
            <a:ext cx="3262313" cy="640080"/>
          </a:xfrm>
          <a:prstGeom prst="round2DiagRect">
            <a:avLst>
              <a:gd name="adj1" fmla="val 16667"/>
              <a:gd name="adj2" fmla="val 50000"/>
            </a:avLst>
          </a:prstGeom>
          <a:solidFill>
            <a:schemeClr val="bg1"/>
          </a:solidFill>
          <a:ln w="38100">
            <a:solidFill>
              <a:srgbClr val="EE3A23"/>
            </a:solidFill>
          </a:ln>
        </p:spPr>
        <p:txBody>
          <a:bodyPr/>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en-US"/>
              <a:t>Sub title</a:t>
            </a:r>
          </a:p>
        </p:txBody>
      </p:sp>
      <p:sp>
        <p:nvSpPr>
          <p:cNvPr id="2" name="Title 1">
            <a:extLst>
              <a:ext uri="{FF2B5EF4-FFF2-40B4-BE49-F238E27FC236}">
                <a16:creationId xmlns:a16="http://schemas.microsoft.com/office/drawing/2014/main" id="{BC3BA368-1E9E-F666-3D6F-DF92E3F40924}"/>
              </a:ext>
            </a:extLst>
          </p:cNvPr>
          <p:cNvSpPr>
            <a:spLocks noGrp="1"/>
          </p:cNvSpPr>
          <p:nvPr>
            <p:ph type="title" hasCustomPrompt="1"/>
          </p:nvPr>
        </p:nvSpPr>
        <p:spPr>
          <a:xfrm>
            <a:off x="386788" y="380089"/>
            <a:ext cx="4000018" cy="640080"/>
          </a:xfrm>
          <a:prstGeom prst="round2DiagRect">
            <a:avLst>
              <a:gd name="adj1" fmla="val 16667"/>
              <a:gd name="adj2" fmla="val 50000"/>
            </a:avLst>
          </a:prstGeom>
          <a:solidFill>
            <a:srgbClr val="EE3A23"/>
          </a:solidFill>
          <a:ln w="38100">
            <a:solidFill>
              <a:srgbClr val="EE3A23"/>
            </a:solidFill>
          </a:ln>
        </p:spPr>
        <p:txBody>
          <a:bodyPr>
            <a:normAutofit/>
          </a:bodyPr>
          <a:lstStyle>
            <a:lvl1pPr algn="l">
              <a:defRPr sz="3200">
                <a:solidFill>
                  <a:schemeClr val="bg1"/>
                </a:solidFill>
              </a:defRPr>
            </a:lvl1pPr>
          </a:lstStyle>
          <a:p>
            <a:r>
              <a:rPr lang="en-US"/>
              <a:t>Master title style</a:t>
            </a:r>
          </a:p>
        </p:txBody>
      </p:sp>
      <p:sp>
        <p:nvSpPr>
          <p:cNvPr id="3" name="Content Placeholder 2">
            <a:extLst>
              <a:ext uri="{FF2B5EF4-FFF2-40B4-BE49-F238E27FC236}">
                <a16:creationId xmlns:a16="http://schemas.microsoft.com/office/drawing/2014/main" id="{D6C39D01-167A-5912-5DB9-7A1A36DB22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a:extLst>
              <a:ext uri="{FF2B5EF4-FFF2-40B4-BE49-F238E27FC236}">
                <a16:creationId xmlns:a16="http://schemas.microsoft.com/office/drawing/2014/main" id="{8A32F654-B438-5F66-D8E9-F727F93871FC}"/>
              </a:ext>
            </a:extLst>
          </p:cNvPr>
          <p:cNvSpPr>
            <a:spLocks noGrp="1"/>
          </p:cNvSpPr>
          <p:nvPr>
            <p:ph type="dt" sz="half" idx="15"/>
          </p:nvPr>
        </p:nvSpPr>
        <p:spPr/>
        <p:txBody>
          <a:bodyPr/>
          <a:lstStyle/>
          <a:p>
            <a:fld id="{01EE6208-C5A7-4573-A4F0-99B26668D59D}" type="datetime1">
              <a:rPr lang="en-US" smtClean="0"/>
              <a:t>9/28/2024</a:t>
            </a:fld>
            <a:endParaRPr lang="en-US"/>
          </a:p>
        </p:txBody>
      </p:sp>
      <p:sp>
        <p:nvSpPr>
          <p:cNvPr id="25" name="Footer Placeholder 24">
            <a:extLst>
              <a:ext uri="{FF2B5EF4-FFF2-40B4-BE49-F238E27FC236}">
                <a16:creationId xmlns:a16="http://schemas.microsoft.com/office/drawing/2014/main" id="{8007B9C4-000A-3912-EAC3-878805C4F67E}"/>
              </a:ext>
            </a:extLst>
          </p:cNvPr>
          <p:cNvSpPr>
            <a:spLocks noGrp="1"/>
          </p:cNvSpPr>
          <p:nvPr>
            <p:ph type="ftr" sz="quarter" idx="16"/>
          </p:nvPr>
        </p:nvSpPr>
        <p:spPr/>
        <p:txBody>
          <a:bodyPr/>
          <a:lstStyle/>
          <a:p>
            <a:endParaRPr lang="en-US"/>
          </a:p>
        </p:txBody>
      </p:sp>
      <p:sp>
        <p:nvSpPr>
          <p:cNvPr id="26" name="Slide Number Placeholder 25">
            <a:extLst>
              <a:ext uri="{FF2B5EF4-FFF2-40B4-BE49-F238E27FC236}">
                <a16:creationId xmlns:a16="http://schemas.microsoft.com/office/drawing/2014/main" id="{86B23A16-5E64-7514-E592-93332D0C9C45}"/>
              </a:ext>
            </a:extLst>
          </p:cNvPr>
          <p:cNvSpPr>
            <a:spLocks noGrp="1"/>
          </p:cNvSpPr>
          <p:nvPr>
            <p:ph type="sldNum" sz="quarter" idx="17"/>
          </p:nvPr>
        </p:nvSpPr>
        <p:spPr/>
        <p:txBody>
          <a:bodyPr/>
          <a:lstStyle/>
          <a:p>
            <a:fld id="{1E126B51-3A03-426D-B2BA-EDDB868B8DA1}" type="slidenum">
              <a:rPr lang="en-US" smtClean="0"/>
              <a:t>‹#›</a:t>
            </a:fld>
            <a:endParaRPr lang="en-US"/>
          </a:p>
        </p:txBody>
      </p:sp>
    </p:spTree>
    <p:extLst>
      <p:ext uri="{BB962C8B-B14F-4D97-AF65-F5344CB8AC3E}">
        <p14:creationId xmlns:p14="http://schemas.microsoft.com/office/powerpoint/2010/main" val="934840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3D0C-C39B-334A-AEF6-D8BC92EA7026}"/>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9A4594-898A-2FF6-67FC-FE3F6F723C5B}"/>
              </a:ext>
            </a:extLst>
          </p:cNvPr>
          <p:cNvSpPr>
            <a:spLocks noGrp="1"/>
          </p:cNvSpPr>
          <p:nvPr>
            <p:ph type="body" idx="1"/>
          </p:nvPr>
        </p:nvSpPr>
        <p:spPr>
          <a:xfrm>
            <a:off x="831850" y="4589464"/>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C0A083-4D43-6415-B2C8-AD939A753F4A}"/>
              </a:ext>
            </a:extLst>
          </p:cNvPr>
          <p:cNvSpPr>
            <a:spLocks noGrp="1"/>
          </p:cNvSpPr>
          <p:nvPr>
            <p:ph type="dt" sz="half" idx="10"/>
          </p:nvPr>
        </p:nvSpPr>
        <p:spPr/>
        <p:txBody>
          <a:bodyPr/>
          <a:lstStyle/>
          <a:p>
            <a:fld id="{DA4D6688-FEE7-47A3-B6E4-D7C8D55B6418}" type="datetime1">
              <a:rPr lang="en-US" smtClean="0"/>
              <a:t>9/28/2024</a:t>
            </a:fld>
            <a:endParaRPr lang="en-US"/>
          </a:p>
        </p:txBody>
      </p:sp>
      <p:sp>
        <p:nvSpPr>
          <p:cNvPr id="5" name="Footer Placeholder 4">
            <a:extLst>
              <a:ext uri="{FF2B5EF4-FFF2-40B4-BE49-F238E27FC236}">
                <a16:creationId xmlns:a16="http://schemas.microsoft.com/office/drawing/2014/main" id="{CCBAF78A-4377-A2AA-6391-84F592DA5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FB92A-E8A7-E8DE-401E-DAA1DB0EE198}"/>
              </a:ext>
            </a:extLst>
          </p:cNvPr>
          <p:cNvSpPr>
            <a:spLocks noGrp="1"/>
          </p:cNvSpPr>
          <p:nvPr>
            <p:ph type="sldNum" sz="quarter" idx="12"/>
          </p:nvPr>
        </p:nvSpPr>
        <p:spPr/>
        <p:txBody>
          <a:bodyPr/>
          <a:lstStyle/>
          <a:p>
            <a:fld id="{1E126B51-3A03-426D-B2BA-EDDB868B8DA1}" type="slidenum">
              <a:rPr lang="en-US" smtClean="0"/>
              <a:t>‹#›</a:t>
            </a:fld>
            <a:endParaRPr lang="en-US"/>
          </a:p>
        </p:txBody>
      </p:sp>
    </p:spTree>
    <p:extLst>
      <p:ext uri="{BB962C8B-B14F-4D97-AF65-F5344CB8AC3E}">
        <p14:creationId xmlns:p14="http://schemas.microsoft.com/office/powerpoint/2010/main" val="388515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9D3-6017-31CE-4EC5-708E02612A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FB0F5-FA8D-07AE-5775-EC50FD0BD6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52270A-93A6-1FD3-F7D0-82943C7657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19FA65-236F-43A7-DADF-A2AC9375B9B6}"/>
              </a:ext>
            </a:extLst>
          </p:cNvPr>
          <p:cNvSpPr>
            <a:spLocks noGrp="1"/>
          </p:cNvSpPr>
          <p:nvPr>
            <p:ph type="dt" sz="half" idx="10"/>
          </p:nvPr>
        </p:nvSpPr>
        <p:spPr/>
        <p:txBody>
          <a:bodyPr/>
          <a:lstStyle/>
          <a:p>
            <a:fld id="{AC6C0762-25CD-42EF-B59E-653E1964E03C}" type="datetime1">
              <a:rPr lang="en-US" smtClean="0"/>
              <a:t>9/28/2024</a:t>
            </a:fld>
            <a:endParaRPr lang="en-US"/>
          </a:p>
        </p:txBody>
      </p:sp>
      <p:sp>
        <p:nvSpPr>
          <p:cNvPr id="6" name="Footer Placeholder 5">
            <a:extLst>
              <a:ext uri="{FF2B5EF4-FFF2-40B4-BE49-F238E27FC236}">
                <a16:creationId xmlns:a16="http://schemas.microsoft.com/office/drawing/2014/main" id="{83F13CCD-3E5F-D6BB-817A-A69D8D808F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333640-334D-1321-2150-BB7C649019F0}"/>
              </a:ext>
            </a:extLst>
          </p:cNvPr>
          <p:cNvSpPr>
            <a:spLocks noGrp="1"/>
          </p:cNvSpPr>
          <p:nvPr>
            <p:ph type="sldNum" sz="quarter" idx="12"/>
          </p:nvPr>
        </p:nvSpPr>
        <p:spPr/>
        <p:txBody>
          <a:bodyPr/>
          <a:lstStyle/>
          <a:p>
            <a:fld id="{1E126B51-3A03-426D-B2BA-EDDB868B8DA1}" type="slidenum">
              <a:rPr lang="en-US" smtClean="0"/>
              <a:t>‹#›</a:t>
            </a:fld>
            <a:endParaRPr lang="en-US"/>
          </a:p>
        </p:txBody>
      </p:sp>
    </p:spTree>
    <p:extLst>
      <p:ext uri="{BB962C8B-B14F-4D97-AF65-F5344CB8AC3E}">
        <p14:creationId xmlns:p14="http://schemas.microsoft.com/office/powerpoint/2010/main" val="2702600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0A862-7E5E-2204-307B-7593553258CD}"/>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A677BB-46F1-4CBA-F01C-54D75C47FEC3}"/>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0CD53-DEFC-DE79-3D13-7CEFC133F651}"/>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69E977-31AC-54C6-CCF0-A8CCEB4129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7574F3-EA13-3FA3-EBF4-7E9B0AAFDD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A76BE-B5DC-FA79-DF40-5A6F580A549D}"/>
              </a:ext>
            </a:extLst>
          </p:cNvPr>
          <p:cNvSpPr>
            <a:spLocks noGrp="1"/>
          </p:cNvSpPr>
          <p:nvPr>
            <p:ph type="dt" sz="half" idx="10"/>
          </p:nvPr>
        </p:nvSpPr>
        <p:spPr/>
        <p:txBody>
          <a:bodyPr/>
          <a:lstStyle/>
          <a:p>
            <a:fld id="{CE92E10E-7FDE-414B-B8B2-D98937BAEECE}" type="datetime1">
              <a:rPr lang="en-US" smtClean="0"/>
              <a:t>9/28/2024</a:t>
            </a:fld>
            <a:endParaRPr lang="en-US"/>
          </a:p>
        </p:txBody>
      </p:sp>
      <p:sp>
        <p:nvSpPr>
          <p:cNvPr id="8" name="Footer Placeholder 7">
            <a:extLst>
              <a:ext uri="{FF2B5EF4-FFF2-40B4-BE49-F238E27FC236}">
                <a16:creationId xmlns:a16="http://schemas.microsoft.com/office/drawing/2014/main" id="{777E4994-3917-4316-E9F6-71495562D8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9F77E5-2F6B-A0C3-1EE9-AC8555421A6D}"/>
              </a:ext>
            </a:extLst>
          </p:cNvPr>
          <p:cNvSpPr>
            <a:spLocks noGrp="1"/>
          </p:cNvSpPr>
          <p:nvPr>
            <p:ph type="sldNum" sz="quarter" idx="12"/>
          </p:nvPr>
        </p:nvSpPr>
        <p:spPr/>
        <p:txBody>
          <a:bodyPr/>
          <a:lstStyle/>
          <a:p>
            <a:fld id="{1E126B51-3A03-426D-B2BA-EDDB868B8DA1}" type="slidenum">
              <a:rPr lang="en-US" smtClean="0"/>
              <a:t>‹#›</a:t>
            </a:fld>
            <a:endParaRPr lang="en-US"/>
          </a:p>
        </p:txBody>
      </p:sp>
    </p:spTree>
    <p:extLst>
      <p:ext uri="{BB962C8B-B14F-4D97-AF65-F5344CB8AC3E}">
        <p14:creationId xmlns:p14="http://schemas.microsoft.com/office/powerpoint/2010/main" val="1077310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DB40-CB2D-243A-CD13-D36322AA59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778CF-7286-6D2E-4F43-B6183B27EF21}"/>
              </a:ext>
            </a:extLst>
          </p:cNvPr>
          <p:cNvSpPr>
            <a:spLocks noGrp="1"/>
          </p:cNvSpPr>
          <p:nvPr>
            <p:ph type="dt" sz="half" idx="10"/>
          </p:nvPr>
        </p:nvSpPr>
        <p:spPr/>
        <p:txBody>
          <a:bodyPr/>
          <a:lstStyle/>
          <a:p>
            <a:fld id="{54602AA9-BEB3-4FB7-AF7D-9A64727DE039}" type="datetime1">
              <a:rPr lang="en-US" smtClean="0"/>
              <a:t>9/28/2024</a:t>
            </a:fld>
            <a:endParaRPr lang="en-US"/>
          </a:p>
        </p:txBody>
      </p:sp>
      <p:sp>
        <p:nvSpPr>
          <p:cNvPr id="4" name="Footer Placeholder 3">
            <a:extLst>
              <a:ext uri="{FF2B5EF4-FFF2-40B4-BE49-F238E27FC236}">
                <a16:creationId xmlns:a16="http://schemas.microsoft.com/office/drawing/2014/main" id="{A998278B-B1E3-A1E8-8929-1C533859E8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1BAB6A-AC34-9769-9CD8-D6A5CB48E20B}"/>
              </a:ext>
            </a:extLst>
          </p:cNvPr>
          <p:cNvSpPr>
            <a:spLocks noGrp="1"/>
          </p:cNvSpPr>
          <p:nvPr>
            <p:ph type="sldNum" sz="quarter" idx="12"/>
          </p:nvPr>
        </p:nvSpPr>
        <p:spPr/>
        <p:txBody>
          <a:bodyPr/>
          <a:lstStyle/>
          <a:p>
            <a:fld id="{1E126B51-3A03-426D-B2BA-EDDB868B8DA1}" type="slidenum">
              <a:rPr lang="en-US" smtClean="0"/>
              <a:t>‹#›</a:t>
            </a:fld>
            <a:endParaRPr lang="en-US"/>
          </a:p>
        </p:txBody>
      </p:sp>
    </p:spTree>
    <p:extLst>
      <p:ext uri="{BB962C8B-B14F-4D97-AF65-F5344CB8AC3E}">
        <p14:creationId xmlns:p14="http://schemas.microsoft.com/office/powerpoint/2010/main" val="1832592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4FFB-B050-7B22-34E3-9CADB3688105}"/>
              </a:ext>
            </a:extLst>
          </p:cNvPr>
          <p:cNvSpPr>
            <a:spLocks noGrp="1"/>
          </p:cNvSpPr>
          <p:nvPr>
            <p:ph type="dt" sz="half" idx="10"/>
          </p:nvPr>
        </p:nvSpPr>
        <p:spPr/>
        <p:txBody>
          <a:bodyPr/>
          <a:lstStyle/>
          <a:p>
            <a:fld id="{B76096E5-B92C-4CFD-A729-2BA66359B678}" type="datetime1">
              <a:rPr lang="en-US" smtClean="0"/>
              <a:t>9/28/2024</a:t>
            </a:fld>
            <a:endParaRPr lang="en-US"/>
          </a:p>
        </p:txBody>
      </p:sp>
      <p:sp>
        <p:nvSpPr>
          <p:cNvPr id="3" name="Footer Placeholder 2">
            <a:extLst>
              <a:ext uri="{FF2B5EF4-FFF2-40B4-BE49-F238E27FC236}">
                <a16:creationId xmlns:a16="http://schemas.microsoft.com/office/drawing/2014/main" id="{285A8458-A542-6E13-A955-4C5FABB776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76963C-4476-1BBB-B6FD-4513DA35610B}"/>
              </a:ext>
            </a:extLst>
          </p:cNvPr>
          <p:cNvSpPr>
            <a:spLocks noGrp="1"/>
          </p:cNvSpPr>
          <p:nvPr>
            <p:ph type="sldNum" sz="quarter" idx="12"/>
          </p:nvPr>
        </p:nvSpPr>
        <p:spPr/>
        <p:txBody>
          <a:bodyPr/>
          <a:lstStyle/>
          <a:p>
            <a:fld id="{1E126B51-3A03-426D-B2BA-EDDB868B8DA1}" type="slidenum">
              <a:rPr lang="en-US" smtClean="0"/>
              <a:t>‹#›</a:t>
            </a:fld>
            <a:endParaRPr lang="en-US"/>
          </a:p>
        </p:txBody>
      </p:sp>
    </p:spTree>
    <p:extLst>
      <p:ext uri="{BB962C8B-B14F-4D97-AF65-F5344CB8AC3E}">
        <p14:creationId xmlns:p14="http://schemas.microsoft.com/office/powerpoint/2010/main" val="2142916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97BD-499D-EB5A-895B-CC6301AB3815}"/>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68518A-FEAB-6A8B-9ED1-A03D5D1F7E1F}"/>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912674-BF5D-9B9C-AB6F-3906693D41CF}"/>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EC911C-6DC1-234C-636D-6C3CC9E83AC7}"/>
              </a:ext>
            </a:extLst>
          </p:cNvPr>
          <p:cNvSpPr>
            <a:spLocks noGrp="1"/>
          </p:cNvSpPr>
          <p:nvPr>
            <p:ph type="dt" sz="half" idx="10"/>
          </p:nvPr>
        </p:nvSpPr>
        <p:spPr/>
        <p:txBody>
          <a:bodyPr/>
          <a:lstStyle/>
          <a:p>
            <a:fld id="{F7906BBC-0A36-4A35-956F-CF3950167A1B}" type="datetime1">
              <a:rPr lang="en-US" smtClean="0"/>
              <a:t>9/28/2024</a:t>
            </a:fld>
            <a:endParaRPr lang="en-US"/>
          </a:p>
        </p:txBody>
      </p:sp>
      <p:sp>
        <p:nvSpPr>
          <p:cNvPr id="6" name="Footer Placeholder 5">
            <a:extLst>
              <a:ext uri="{FF2B5EF4-FFF2-40B4-BE49-F238E27FC236}">
                <a16:creationId xmlns:a16="http://schemas.microsoft.com/office/drawing/2014/main" id="{2323CBBE-2AEE-9FF5-71DC-6EB94475E2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428DE3-E996-1AF8-3E24-5E310F93EA0D}"/>
              </a:ext>
            </a:extLst>
          </p:cNvPr>
          <p:cNvSpPr>
            <a:spLocks noGrp="1"/>
          </p:cNvSpPr>
          <p:nvPr>
            <p:ph type="sldNum" sz="quarter" idx="12"/>
          </p:nvPr>
        </p:nvSpPr>
        <p:spPr/>
        <p:txBody>
          <a:bodyPr/>
          <a:lstStyle/>
          <a:p>
            <a:fld id="{1E126B51-3A03-426D-B2BA-EDDB868B8DA1}" type="slidenum">
              <a:rPr lang="en-US" smtClean="0"/>
              <a:t>‹#›</a:t>
            </a:fld>
            <a:endParaRPr lang="en-US"/>
          </a:p>
        </p:txBody>
      </p:sp>
    </p:spTree>
    <p:extLst>
      <p:ext uri="{BB962C8B-B14F-4D97-AF65-F5344CB8AC3E}">
        <p14:creationId xmlns:p14="http://schemas.microsoft.com/office/powerpoint/2010/main" val="3024667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D5203-C5A2-7F90-77D8-F76588FE7C5D}"/>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25CAE9-41E9-3B89-772E-3A0AF325D855}"/>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9D618B-0F3D-502B-6F10-19543FA01B4F}"/>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84E41C-4221-8B05-7F3A-8BA2A02B10B8}"/>
              </a:ext>
            </a:extLst>
          </p:cNvPr>
          <p:cNvSpPr>
            <a:spLocks noGrp="1"/>
          </p:cNvSpPr>
          <p:nvPr>
            <p:ph type="dt" sz="half" idx="10"/>
          </p:nvPr>
        </p:nvSpPr>
        <p:spPr/>
        <p:txBody>
          <a:bodyPr/>
          <a:lstStyle/>
          <a:p>
            <a:fld id="{B9EA2F5C-AB2A-42B5-9AFC-DD3A1DB357AD}" type="datetime1">
              <a:rPr lang="en-US" smtClean="0"/>
              <a:t>9/28/2024</a:t>
            </a:fld>
            <a:endParaRPr lang="en-US"/>
          </a:p>
        </p:txBody>
      </p:sp>
      <p:sp>
        <p:nvSpPr>
          <p:cNvPr id="6" name="Footer Placeholder 5">
            <a:extLst>
              <a:ext uri="{FF2B5EF4-FFF2-40B4-BE49-F238E27FC236}">
                <a16:creationId xmlns:a16="http://schemas.microsoft.com/office/drawing/2014/main" id="{0B0283AC-E135-27CA-F2D2-98E6FDA2A8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3ADFDA-3737-4F59-A760-DA1CFD39F7B5}"/>
              </a:ext>
            </a:extLst>
          </p:cNvPr>
          <p:cNvSpPr>
            <a:spLocks noGrp="1"/>
          </p:cNvSpPr>
          <p:nvPr>
            <p:ph type="sldNum" sz="quarter" idx="12"/>
          </p:nvPr>
        </p:nvSpPr>
        <p:spPr/>
        <p:txBody>
          <a:bodyPr/>
          <a:lstStyle/>
          <a:p>
            <a:fld id="{1E126B51-3A03-426D-B2BA-EDDB868B8DA1}" type="slidenum">
              <a:rPr lang="en-US" smtClean="0"/>
              <a:t>‹#›</a:t>
            </a:fld>
            <a:endParaRPr lang="en-US"/>
          </a:p>
        </p:txBody>
      </p:sp>
    </p:spTree>
    <p:extLst>
      <p:ext uri="{BB962C8B-B14F-4D97-AF65-F5344CB8AC3E}">
        <p14:creationId xmlns:p14="http://schemas.microsoft.com/office/powerpoint/2010/main" val="3699681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70A6A-55FF-A967-1E27-C44494D5C9B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859BC4-35C5-54AD-7C3D-3C2D034561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02C25-7424-E138-F349-B755FE76385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A73F32-C93D-4B11-9081-21715727EF4C}" type="datetime1">
              <a:rPr lang="en-US" smtClean="0"/>
              <a:t>9/28/2024</a:t>
            </a:fld>
            <a:endParaRPr lang="en-US"/>
          </a:p>
        </p:txBody>
      </p:sp>
      <p:sp>
        <p:nvSpPr>
          <p:cNvPr id="5" name="Footer Placeholder 4">
            <a:extLst>
              <a:ext uri="{FF2B5EF4-FFF2-40B4-BE49-F238E27FC236}">
                <a16:creationId xmlns:a16="http://schemas.microsoft.com/office/drawing/2014/main" id="{EAB05D98-89BF-E9BE-CC49-478E812B6BDA}"/>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5900256-9CC2-95E7-46EC-9EC1C0DC7F98}"/>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126B51-3A03-426D-B2BA-EDDB868B8DA1}" type="slidenum">
              <a:rPr lang="en-US" smtClean="0"/>
              <a:t>‹#›</a:t>
            </a:fld>
            <a:endParaRPr lang="en-US"/>
          </a:p>
        </p:txBody>
      </p:sp>
    </p:spTree>
    <p:extLst>
      <p:ext uri="{BB962C8B-B14F-4D97-AF65-F5344CB8AC3E}">
        <p14:creationId xmlns:p14="http://schemas.microsoft.com/office/powerpoint/2010/main" val="2215981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3D3-9F0A-A9DB-534A-55D5FB3826B0}"/>
              </a:ext>
            </a:extLst>
          </p:cNvPr>
          <p:cNvSpPr>
            <a:spLocks noGrp="1"/>
          </p:cNvSpPr>
          <p:nvPr>
            <p:ph type="ctrTitle"/>
          </p:nvPr>
        </p:nvSpPr>
        <p:spPr>
          <a:xfrm>
            <a:off x="3067665" y="1714792"/>
            <a:ext cx="8012780" cy="1463521"/>
          </a:xfrm>
        </p:spPr>
        <p:txBody>
          <a:bodyPr>
            <a:normAutofit/>
          </a:bodyPr>
          <a:lstStyle/>
          <a:p>
            <a:pPr algn="ctr"/>
            <a:r>
              <a:rPr lang="en-US">
                <a:solidFill>
                  <a:srgbClr val="002060"/>
                </a:solidFill>
              </a:rPr>
              <a:t>XÂY DỰNG MÔ HÌNH HỌC SÂU XỬ LÝ ẢNH X-RAY</a:t>
            </a:r>
          </a:p>
        </p:txBody>
      </p:sp>
      <p:sp>
        <p:nvSpPr>
          <p:cNvPr id="3" name="Subtitle 2">
            <a:extLst>
              <a:ext uri="{FF2B5EF4-FFF2-40B4-BE49-F238E27FC236}">
                <a16:creationId xmlns:a16="http://schemas.microsoft.com/office/drawing/2014/main" id="{20C640F3-BA62-7BDD-E03D-258A20A610D7}"/>
              </a:ext>
            </a:extLst>
          </p:cNvPr>
          <p:cNvSpPr>
            <a:spLocks noGrp="1"/>
          </p:cNvSpPr>
          <p:nvPr>
            <p:ph type="subTitle" idx="1"/>
          </p:nvPr>
        </p:nvSpPr>
        <p:spPr>
          <a:xfrm>
            <a:off x="4666141" y="3489962"/>
            <a:ext cx="5663878" cy="1463519"/>
          </a:xfrm>
        </p:spPr>
        <p:txBody>
          <a:bodyPr/>
          <a:lstStyle/>
          <a:p>
            <a:pPr algn="l"/>
            <a:r>
              <a:rPr lang="en-US"/>
              <a:t>Giảng viên hướng dẫn: Hồ Quốc Dũng</a:t>
            </a:r>
          </a:p>
          <a:p>
            <a:pPr algn="l"/>
            <a:r>
              <a:rPr lang="en-US"/>
              <a:t>Sinh viên thực hiện: Nguyễn Tiến Thịnh</a:t>
            </a:r>
          </a:p>
          <a:p>
            <a:pPr algn="l"/>
            <a:r>
              <a:rPr lang="en-US"/>
              <a:t>Mã sinh viên: 20E1020078</a:t>
            </a:r>
          </a:p>
        </p:txBody>
      </p:sp>
      <p:cxnSp>
        <p:nvCxnSpPr>
          <p:cNvPr id="7" name="Straight Connector 6">
            <a:extLst>
              <a:ext uri="{FF2B5EF4-FFF2-40B4-BE49-F238E27FC236}">
                <a16:creationId xmlns:a16="http://schemas.microsoft.com/office/drawing/2014/main" id="{51772887-100B-246D-B327-89B45A71D090}"/>
              </a:ext>
            </a:extLst>
          </p:cNvPr>
          <p:cNvCxnSpPr/>
          <p:nvPr/>
        </p:nvCxnSpPr>
        <p:spPr>
          <a:xfrm>
            <a:off x="3977640" y="3316922"/>
            <a:ext cx="6766560"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11">
            <a:extLst>
              <a:ext uri="{FF2B5EF4-FFF2-40B4-BE49-F238E27FC236}">
                <a16:creationId xmlns:a16="http://schemas.microsoft.com/office/drawing/2014/main" id="{57A048EF-B487-15A1-173D-9E1992BF39E0}"/>
              </a:ext>
            </a:extLst>
          </p:cNvPr>
          <p:cNvSpPr>
            <a:spLocks noGrp="1"/>
          </p:cNvSpPr>
          <p:nvPr>
            <p:ph type="sldNum" sz="quarter" idx="12"/>
          </p:nvPr>
        </p:nvSpPr>
        <p:spPr/>
        <p:txBody>
          <a:bodyPr/>
          <a:lstStyle/>
          <a:p>
            <a:fld id="{1E126B51-3A03-426D-B2BA-EDDB868B8DA1}" type="slidenum">
              <a:rPr lang="en-US" smtClean="0"/>
              <a:t>1</a:t>
            </a:fld>
            <a:endParaRPr lang="en-US"/>
          </a:p>
        </p:txBody>
      </p:sp>
    </p:spTree>
    <p:extLst>
      <p:ext uri="{BB962C8B-B14F-4D97-AF65-F5344CB8AC3E}">
        <p14:creationId xmlns:p14="http://schemas.microsoft.com/office/powerpoint/2010/main" val="1445596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32BE5E-F871-603C-16EF-0ECC5A669C7B}"/>
              </a:ext>
            </a:extLst>
          </p:cNvPr>
          <p:cNvSpPr>
            <a:spLocks noGrp="1"/>
          </p:cNvSpPr>
          <p:nvPr>
            <p:ph type="title"/>
          </p:nvPr>
        </p:nvSpPr>
        <p:spPr>
          <a:xfrm>
            <a:off x="386786" y="380089"/>
            <a:ext cx="3133162" cy="640080"/>
          </a:xfrm>
        </p:spPr>
        <p:txBody>
          <a:bodyPr>
            <a:normAutofit fontScale="90000"/>
          </a:bodyPr>
          <a:lstStyle/>
          <a:p>
            <a:r>
              <a:rPr lang="en-US"/>
              <a:t>MÔ TẢ BÀI TOÁN</a:t>
            </a:r>
          </a:p>
        </p:txBody>
      </p:sp>
      <p:sp>
        <p:nvSpPr>
          <p:cNvPr id="5" name="Slide Number Placeholder 4">
            <a:extLst>
              <a:ext uri="{FF2B5EF4-FFF2-40B4-BE49-F238E27FC236}">
                <a16:creationId xmlns:a16="http://schemas.microsoft.com/office/drawing/2014/main" id="{1DBBF139-77A5-3D7A-460C-74E48685BAFA}"/>
              </a:ext>
            </a:extLst>
          </p:cNvPr>
          <p:cNvSpPr>
            <a:spLocks noGrp="1"/>
          </p:cNvSpPr>
          <p:nvPr>
            <p:ph type="sldNum" sz="quarter" idx="17"/>
          </p:nvPr>
        </p:nvSpPr>
        <p:spPr/>
        <p:txBody>
          <a:bodyPr/>
          <a:lstStyle/>
          <a:p>
            <a:fld id="{1E126B51-3A03-426D-B2BA-EDDB868B8DA1}" type="slidenum">
              <a:rPr lang="en-US" smtClean="0"/>
              <a:t>10</a:t>
            </a:fld>
            <a:endParaRPr lang="en-US"/>
          </a:p>
        </p:txBody>
      </p:sp>
      <p:pic>
        <p:nvPicPr>
          <p:cNvPr id="1026" name="Picture 2">
            <a:extLst>
              <a:ext uri="{FF2B5EF4-FFF2-40B4-BE49-F238E27FC236}">
                <a16:creationId xmlns:a16="http://schemas.microsoft.com/office/drawing/2014/main" id="{8F65057B-5683-6B5E-470B-499248B3E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37" y="2831690"/>
            <a:ext cx="1384864" cy="13848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5F2646B-59D8-B192-7404-C8CFCDFDEACC}"/>
              </a:ext>
            </a:extLst>
          </p:cNvPr>
          <p:cNvSpPr/>
          <p:nvPr/>
        </p:nvSpPr>
        <p:spPr>
          <a:xfrm>
            <a:off x="2856092" y="3036632"/>
            <a:ext cx="1307691" cy="9617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Xử lý ảnh</a:t>
            </a:r>
          </a:p>
        </p:txBody>
      </p:sp>
      <p:sp>
        <p:nvSpPr>
          <p:cNvPr id="8" name="Rectangle 7">
            <a:extLst>
              <a:ext uri="{FF2B5EF4-FFF2-40B4-BE49-F238E27FC236}">
                <a16:creationId xmlns:a16="http://schemas.microsoft.com/office/drawing/2014/main" id="{0B96C51D-5C4D-85B3-3AA8-D736C5F9796A}"/>
              </a:ext>
            </a:extLst>
          </p:cNvPr>
          <p:cNvSpPr/>
          <p:nvPr/>
        </p:nvSpPr>
        <p:spPr>
          <a:xfrm>
            <a:off x="4591667" y="3036632"/>
            <a:ext cx="1789471" cy="9617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CNN Classifier</a:t>
            </a:r>
          </a:p>
        </p:txBody>
      </p:sp>
      <p:sp>
        <p:nvSpPr>
          <p:cNvPr id="9" name="Rectangle 8">
            <a:extLst>
              <a:ext uri="{FF2B5EF4-FFF2-40B4-BE49-F238E27FC236}">
                <a16:creationId xmlns:a16="http://schemas.microsoft.com/office/drawing/2014/main" id="{34F55332-5E71-411E-5AA0-D102AB4E7B04}"/>
              </a:ext>
            </a:extLst>
          </p:cNvPr>
          <p:cNvSpPr/>
          <p:nvPr/>
        </p:nvSpPr>
        <p:spPr>
          <a:xfrm>
            <a:off x="6872749" y="2045111"/>
            <a:ext cx="1170038" cy="7865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Bệnh</a:t>
            </a:r>
          </a:p>
        </p:txBody>
      </p:sp>
      <p:sp>
        <p:nvSpPr>
          <p:cNvPr id="10" name="Rectangle 9">
            <a:extLst>
              <a:ext uri="{FF2B5EF4-FFF2-40B4-BE49-F238E27FC236}">
                <a16:creationId xmlns:a16="http://schemas.microsoft.com/office/drawing/2014/main" id="{C13E0E66-FBF5-7F67-547C-37415A79F409}"/>
              </a:ext>
            </a:extLst>
          </p:cNvPr>
          <p:cNvSpPr/>
          <p:nvPr/>
        </p:nvSpPr>
        <p:spPr>
          <a:xfrm>
            <a:off x="6872750" y="4203293"/>
            <a:ext cx="1170039" cy="7865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Bình thường</a:t>
            </a:r>
          </a:p>
        </p:txBody>
      </p:sp>
      <p:sp>
        <p:nvSpPr>
          <p:cNvPr id="11" name="Rectangle 10">
            <a:extLst>
              <a:ext uri="{FF2B5EF4-FFF2-40B4-BE49-F238E27FC236}">
                <a16:creationId xmlns:a16="http://schemas.microsoft.com/office/drawing/2014/main" id="{3F7788FA-E085-8791-6F6C-38A0E18AB492}"/>
              </a:ext>
            </a:extLst>
          </p:cNvPr>
          <p:cNvSpPr/>
          <p:nvPr/>
        </p:nvSpPr>
        <p:spPr>
          <a:xfrm>
            <a:off x="8750712" y="1750141"/>
            <a:ext cx="1789471" cy="13765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YOLOv9 Model Detection</a:t>
            </a:r>
          </a:p>
        </p:txBody>
      </p:sp>
      <p:pic>
        <p:nvPicPr>
          <p:cNvPr id="1028" name="Picture 4">
            <a:extLst>
              <a:ext uri="{FF2B5EF4-FFF2-40B4-BE49-F238E27FC236}">
                <a16:creationId xmlns:a16="http://schemas.microsoft.com/office/drawing/2014/main" id="{5AD44321-FBED-238C-CE6B-3B43E2371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712" y="3814918"/>
            <a:ext cx="1789471" cy="13414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31AD85F6-DE7E-6783-F854-A82644C7022F}"/>
              </a:ext>
            </a:extLst>
          </p:cNvPr>
          <p:cNvCxnSpPr>
            <a:stCxn id="1026" idx="3"/>
            <a:endCxn id="7" idx="1"/>
          </p:cNvCxnSpPr>
          <p:nvPr/>
        </p:nvCxnSpPr>
        <p:spPr>
          <a:xfrm flipV="1">
            <a:off x="2298203" y="3517491"/>
            <a:ext cx="557889" cy="6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F1F8709F-0C29-7F93-01E6-4962F87EE086}"/>
              </a:ext>
            </a:extLst>
          </p:cNvPr>
          <p:cNvCxnSpPr>
            <a:stCxn id="7" idx="3"/>
            <a:endCxn id="8" idx="1"/>
          </p:cNvCxnSpPr>
          <p:nvPr/>
        </p:nvCxnSpPr>
        <p:spPr>
          <a:xfrm>
            <a:off x="4163781" y="3517489"/>
            <a:ext cx="42788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or: Elbow 17">
            <a:extLst>
              <a:ext uri="{FF2B5EF4-FFF2-40B4-BE49-F238E27FC236}">
                <a16:creationId xmlns:a16="http://schemas.microsoft.com/office/drawing/2014/main" id="{1E68A94B-CA95-3763-7853-A2155FD05D33}"/>
              </a:ext>
            </a:extLst>
          </p:cNvPr>
          <p:cNvCxnSpPr>
            <a:cxnSpLocks/>
            <a:endCxn id="9" idx="2"/>
          </p:cNvCxnSpPr>
          <p:nvPr/>
        </p:nvCxnSpPr>
        <p:spPr>
          <a:xfrm flipV="1">
            <a:off x="6381136" y="2831690"/>
            <a:ext cx="1076632" cy="52111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or: Elbow 19">
            <a:extLst>
              <a:ext uri="{FF2B5EF4-FFF2-40B4-BE49-F238E27FC236}">
                <a16:creationId xmlns:a16="http://schemas.microsoft.com/office/drawing/2014/main" id="{7D29F992-FB5B-68A5-B56E-23A67F83677A}"/>
              </a:ext>
            </a:extLst>
          </p:cNvPr>
          <p:cNvCxnSpPr>
            <a:cxnSpLocks/>
            <a:endCxn id="10" idx="0"/>
          </p:cNvCxnSpPr>
          <p:nvPr/>
        </p:nvCxnSpPr>
        <p:spPr>
          <a:xfrm>
            <a:off x="6381136" y="3716596"/>
            <a:ext cx="1076632" cy="48669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D62B67C5-9D7E-6E2E-CABC-D92A745A3D5A}"/>
              </a:ext>
            </a:extLst>
          </p:cNvPr>
          <p:cNvCxnSpPr>
            <a:stCxn id="9" idx="3"/>
            <a:endCxn id="11" idx="1"/>
          </p:cNvCxnSpPr>
          <p:nvPr/>
        </p:nvCxnSpPr>
        <p:spPr>
          <a:xfrm flipV="1">
            <a:off x="8042789" y="2438401"/>
            <a:ext cx="70792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6E733286-30EC-1544-C1FD-A904BD3BE342}"/>
              </a:ext>
            </a:extLst>
          </p:cNvPr>
          <p:cNvCxnSpPr>
            <a:stCxn id="11" idx="2"/>
            <a:endCxn id="1028" idx="0"/>
          </p:cNvCxnSpPr>
          <p:nvPr/>
        </p:nvCxnSpPr>
        <p:spPr>
          <a:xfrm>
            <a:off x="9645446" y="3126659"/>
            <a:ext cx="0" cy="6882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0474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A8EFE-016B-54EC-1BC5-1A6EA6DC9E3B}"/>
              </a:ext>
            </a:extLst>
          </p:cNvPr>
          <p:cNvSpPr>
            <a:spLocks noGrp="1"/>
          </p:cNvSpPr>
          <p:nvPr>
            <p:ph type="title"/>
          </p:nvPr>
        </p:nvSpPr>
        <p:spPr>
          <a:xfrm>
            <a:off x="396621" y="292930"/>
            <a:ext cx="4000018" cy="640080"/>
          </a:xfrm>
        </p:spPr>
        <p:txBody>
          <a:bodyPr>
            <a:normAutofit fontScale="90000"/>
          </a:bodyPr>
          <a:lstStyle/>
          <a:p>
            <a:r>
              <a:rPr lang="en-US"/>
              <a:t>SƠ ĐỒ NGHIÊN CỨU</a:t>
            </a:r>
          </a:p>
        </p:txBody>
      </p:sp>
      <p:sp>
        <p:nvSpPr>
          <p:cNvPr id="5" name="Slide Number Placeholder 4">
            <a:extLst>
              <a:ext uri="{FF2B5EF4-FFF2-40B4-BE49-F238E27FC236}">
                <a16:creationId xmlns:a16="http://schemas.microsoft.com/office/drawing/2014/main" id="{DF5AC61A-A6FC-F9A0-FE98-A287EFC3D836}"/>
              </a:ext>
            </a:extLst>
          </p:cNvPr>
          <p:cNvSpPr>
            <a:spLocks noGrp="1"/>
          </p:cNvSpPr>
          <p:nvPr>
            <p:ph type="sldNum" sz="quarter" idx="17"/>
          </p:nvPr>
        </p:nvSpPr>
        <p:spPr/>
        <p:txBody>
          <a:bodyPr/>
          <a:lstStyle/>
          <a:p>
            <a:fld id="{1E126B51-3A03-426D-B2BA-EDDB868B8DA1}" type="slidenum">
              <a:rPr lang="en-US" smtClean="0"/>
              <a:t>11</a:t>
            </a:fld>
            <a:endParaRPr lang="en-US"/>
          </a:p>
        </p:txBody>
      </p:sp>
      <p:pic>
        <p:nvPicPr>
          <p:cNvPr id="6" name="Picture 5" descr="A diagram of a structure&#10;&#10;Description automatically generated">
            <a:extLst>
              <a:ext uri="{FF2B5EF4-FFF2-40B4-BE49-F238E27FC236}">
                <a16:creationId xmlns:a16="http://schemas.microsoft.com/office/drawing/2014/main" id="{3E858F49-CE32-5CA6-F23E-FCE21E0DEE54}"/>
              </a:ext>
            </a:extLst>
          </p:cNvPr>
          <p:cNvPicPr>
            <a:picLocks noChangeAspect="1"/>
          </p:cNvPicPr>
          <p:nvPr/>
        </p:nvPicPr>
        <p:blipFill rotWithShape="1">
          <a:blip r:embed="rId2"/>
          <a:srcRect t="1296" b="-1"/>
          <a:stretch/>
        </p:blipFill>
        <p:spPr bwMode="auto">
          <a:xfrm>
            <a:off x="1751815" y="1020169"/>
            <a:ext cx="8688369" cy="52490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918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C6650-E6AA-CF56-6E56-FCEC6931E9FA}"/>
              </a:ext>
            </a:extLst>
          </p:cNvPr>
          <p:cNvSpPr>
            <a:spLocks noGrp="1"/>
          </p:cNvSpPr>
          <p:nvPr>
            <p:ph type="title"/>
          </p:nvPr>
        </p:nvSpPr>
        <p:spPr/>
        <p:txBody>
          <a:bodyPr>
            <a:normAutofit fontScale="90000"/>
          </a:bodyPr>
          <a:lstStyle/>
          <a:p>
            <a:r>
              <a:rPr lang="en-US"/>
              <a:t>DỮ LIỆU HUẤN LUYỆN</a:t>
            </a:r>
          </a:p>
        </p:txBody>
      </p:sp>
      <p:sp>
        <p:nvSpPr>
          <p:cNvPr id="5" name="Slide Number Placeholder 4">
            <a:extLst>
              <a:ext uri="{FF2B5EF4-FFF2-40B4-BE49-F238E27FC236}">
                <a16:creationId xmlns:a16="http://schemas.microsoft.com/office/drawing/2014/main" id="{740D74AD-AB4D-ADE9-A88E-916C1467A1C2}"/>
              </a:ext>
            </a:extLst>
          </p:cNvPr>
          <p:cNvSpPr>
            <a:spLocks noGrp="1"/>
          </p:cNvSpPr>
          <p:nvPr>
            <p:ph type="sldNum" sz="quarter" idx="17"/>
          </p:nvPr>
        </p:nvSpPr>
        <p:spPr/>
        <p:txBody>
          <a:bodyPr/>
          <a:lstStyle/>
          <a:p>
            <a:fld id="{1E126B51-3A03-426D-B2BA-EDDB868B8DA1}" type="slidenum">
              <a:rPr lang="en-US" smtClean="0"/>
              <a:t>12</a:t>
            </a:fld>
            <a:endParaRPr lang="en-US"/>
          </a:p>
        </p:txBody>
      </p:sp>
      <p:pic>
        <p:nvPicPr>
          <p:cNvPr id="7" name="Picture 6">
            <a:extLst>
              <a:ext uri="{FF2B5EF4-FFF2-40B4-BE49-F238E27FC236}">
                <a16:creationId xmlns:a16="http://schemas.microsoft.com/office/drawing/2014/main" id="{7C0C49B4-4339-7104-BA71-CD500A088D60}"/>
              </a:ext>
            </a:extLst>
          </p:cNvPr>
          <p:cNvPicPr>
            <a:picLocks noChangeAspect="1"/>
          </p:cNvPicPr>
          <p:nvPr/>
        </p:nvPicPr>
        <p:blipFill>
          <a:blip r:embed="rId2"/>
          <a:stretch>
            <a:fillRect/>
          </a:stretch>
        </p:blipFill>
        <p:spPr>
          <a:xfrm>
            <a:off x="1080522" y="1107295"/>
            <a:ext cx="10030955" cy="5018202"/>
          </a:xfrm>
          <a:prstGeom prst="rect">
            <a:avLst/>
          </a:prstGeom>
        </p:spPr>
      </p:pic>
    </p:spTree>
    <p:extLst>
      <p:ext uri="{BB962C8B-B14F-4D97-AF65-F5344CB8AC3E}">
        <p14:creationId xmlns:p14="http://schemas.microsoft.com/office/powerpoint/2010/main" val="320412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A20CFF-A753-1E91-63BE-532952A486A8}"/>
              </a:ext>
            </a:extLst>
          </p:cNvPr>
          <p:cNvSpPr>
            <a:spLocks noGrp="1"/>
          </p:cNvSpPr>
          <p:nvPr>
            <p:ph type="title"/>
          </p:nvPr>
        </p:nvSpPr>
        <p:spPr/>
        <p:txBody>
          <a:bodyPr>
            <a:normAutofit fontScale="90000"/>
          </a:bodyPr>
          <a:lstStyle/>
          <a:p>
            <a:r>
              <a:rPr lang="en-US"/>
              <a:t>CÔNG NGHỆ SỬ DỤNG</a:t>
            </a:r>
          </a:p>
        </p:txBody>
      </p:sp>
      <p:sp>
        <p:nvSpPr>
          <p:cNvPr id="5" name="Slide Number Placeholder 4">
            <a:extLst>
              <a:ext uri="{FF2B5EF4-FFF2-40B4-BE49-F238E27FC236}">
                <a16:creationId xmlns:a16="http://schemas.microsoft.com/office/drawing/2014/main" id="{198451A4-7A39-E65A-34D0-4FC39EB2D964}"/>
              </a:ext>
            </a:extLst>
          </p:cNvPr>
          <p:cNvSpPr>
            <a:spLocks noGrp="1"/>
          </p:cNvSpPr>
          <p:nvPr>
            <p:ph type="sldNum" sz="quarter" idx="17"/>
          </p:nvPr>
        </p:nvSpPr>
        <p:spPr/>
        <p:txBody>
          <a:bodyPr/>
          <a:lstStyle/>
          <a:p>
            <a:fld id="{1E126B51-3A03-426D-B2BA-EDDB868B8DA1}" type="slidenum">
              <a:rPr lang="en-US" smtClean="0"/>
              <a:t>13</a:t>
            </a:fld>
            <a:endParaRPr lang="en-US"/>
          </a:p>
        </p:txBody>
      </p:sp>
      <p:sp>
        <p:nvSpPr>
          <p:cNvPr id="9" name="TextBox 8">
            <a:extLst>
              <a:ext uri="{FF2B5EF4-FFF2-40B4-BE49-F238E27FC236}">
                <a16:creationId xmlns:a16="http://schemas.microsoft.com/office/drawing/2014/main" id="{A32EC617-7E83-7F71-4D60-B7CB0F267E12}"/>
              </a:ext>
            </a:extLst>
          </p:cNvPr>
          <p:cNvSpPr txBox="1"/>
          <p:nvPr/>
        </p:nvSpPr>
        <p:spPr>
          <a:xfrm>
            <a:off x="430668" y="1811282"/>
            <a:ext cx="6096000" cy="461665"/>
          </a:xfrm>
          <a:prstGeom prst="rect">
            <a:avLst/>
          </a:prstGeom>
          <a:noFill/>
        </p:spPr>
        <p:txBody>
          <a:bodyPr wrap="square">
            <a:spAutoFit/>
          </a:bodyPr>
          <a:lstStyle/>
          <a:p>
            <a:r>
              <a:rPr lang="en-US" sz="2400" b="1">
                <a:solidFill>
                  <a:srgbClr val="002060"/>
                </a:solidFill>
              </a:rPr>
              <a:t>- Ngôn ngữ lập trình: </a:t>
            </a:r>
            <a:r>
              <a:rPr lang="en-US" sz="2400"/>
              <a:t>Python</a:t>
            </a:r>
          </a:p>
        </p:txBody>
      </p:sp>
      <p:sp>
        <p:nvSpPr>
          <p:cNvPr id="13" name="TextBox 12">
            <a:extLst>
              <a:ext uri="{FF2B5EF4-FFF2-40B4-BE49-F238E27FC236}">
                <a16:creationId xmlns:a16="http://schemas.microsoft.com/office/drawing/2014/main" id="{45575FAE-8D4E-B770-B16F-54370B91C61E}"/>
              </a:ext>
            </a:extLst>
          </p:cNvPr>
          <p:cNvSpPr txBox="1"/>
          <p:nvPr/>
        </p:nvSpPr>
        <p:spPr>
          <a:xfrm>
            <a:off x="430668" y="2967335"/>
            <a:ext cx="6096000" cy="461665"/>
          </a:xfrm>
          <a:prstGeom prst="rect">
            <a:avLst/>
          </a:prstGeom>
          <a:noFill/>
        </p:spPr>
        <p:txBody>
          <a:bodyPr wrap="square">
            <a:spAutoFit/>
          </a:bodyPr>
          <a:lstStyle/>
          <a:p>
            <a:r>
              <a:rPr lang="en-US" sz="2400" b="1">
                <a:solidFill>
                  <a:srgbClr val="002060"/>
                </a:solidFill>
              </a:rPr>
              <a:t>- Công cụ gán nhãn: </a:t>
            </a:r>
            <a:r>
              <a:rPr lang="en-US" sz="2400"/>
              <a:t>LabelImg</a:t>
            </a:r>
          </a:p>
        </p:txBody>
      </p:sp>
      <p:sp>
        <p:nvSpPr>
          <p:cNvPr id="17" name="TextBox 16">
            <a:extLst>
              <a:ext uri="{FF2B5EF4-FFF2-40B4-BE49-F238E27FC236}">
                <a16:creationId xmlns:a16="http://schemas.microsoft.com/office/drawing/2014/main" id="{FC03F8ED-D64E-56BE-8FFC-FB5ACBDF484E}"/>
              </a:ext>
            </a:extLst>
          </p:cNvPr>
          <p:cNvSpPr txBox="1"/>
          <p:nvPr/>
        </p:nvSpPr>
        <p:spPr>
          <a:xfrm>
            <a:off x="386788" y="4123389"/>
            <a:ext cx="7449522" cy="461665"/>
          </a:xfrm>
          <a:prstGeom prst="rect">
            <a:avLst/>
          </a:prstGeom>
          <a:noFill/>
        </p:spPr>
        <p:txBody>
          <a:bodyPr wrap="square">
            <a:spAutoFit/>
          </a:bodyPr>
          <a:lstStyle/>
          <a:p>
            <a:r>
              <a:rPr lang="en-US" sz="2400" b="1">
                <a:solidFill>
                  <a:srgbClr val="002060"/>
                </a:solidFill>
              </a:rPr>
              <a:t>- Thư viện: </a:t>
            </a:r>
            <a:r>
              <a:rPr lang="en-US" sz="2400"/>
              <a:t>Numpy, Pandas, PyTorch, Ultralytics</a:t>
            </a:r>
          </a:p>
        </p:txBody>
      </p:sp>
      <p:pic>
        <p:nvPicPr>
          <p:cNvPr id="2050" name="Picture 2" descr="Python Programming Fundamentals - Learners Galaxy">
            <a:extLst>
              <a:ext uri="{FF2B5EF4-FFF2-40B4-BE49-F238E27FC236}">
                <a16:creationId xmlns:a16="http://schemas.microsoft.com/office/drawing/2014/main" id="{63CB9936-846F-DF08-FF18-9B6E96273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923" y="1539259"/>
            <a:ext cx="1909077" cy="10738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umpy - freeCodeCamp.org">
            <a:extLst>
              <a:ext uri="{FF2B5EF4-FFF2-40B4-BE49-F238E27FC236}">
                <a16:creationId xmlns:a16="http://schemas.microsoft.com/office/drawing/2014/main" id="{A578F80F-ACC8-7788-8987-6F77075F0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68" y="5043948"/>
            <a:ext cx="2026538" cy="9119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ndas - NumFOCUS">
            <a:extLst>
              <a:ext uri="{FF2B5EF4-FFF2-40B4-BE49-F238E27FC236}">
                <a16:creationId xmlns:a16="http://schemas.microsoft.com/office/drawing/2014/main" id="{67C08B62-BD16-F862-96D4-058281A3D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1464" y="4594694"/>
            <a:ext cx="1544279" cy="154427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2D13F5F-363B-56C1-61C3-D6A37F055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7468" y="5197500"/>
            <a:ext cx="2438400" cy="6048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5371001-6218-4DA7-2345-F20BE8228D4A}"/>
              </a:ext>
            </a:extLst>
          </p:cNvPr>
          <p:cNvPicPr>
            <a:picLocks noChangeAspect="1"/>
          </p:cNvPicPr>
          <p:nvPr/>
        </p:nvPicPr>
        <p:blipFill>
          <a:blip r:embed="rId6"/>
          <a:stretch>
            <a:fillRect/>
          </a:stretch>
        </p:blipFill>
        <p:spPr>
          <a:xfrm>
            <a:off x="8718962" y="5197500"/>
            <a:ext cx="2900616" cy="604837"/>
          </a:xfrm>
          <a:prstGeom prst="rect">
            <a:avLst/>
          </a:prstGeom>
        </p:spPr>
      </p:pic>
    </p:spTree>
    <p:extLst>
      <p:ext uri="{BB962C8B-B14F-4D97-AF65-F5344CB8AC3E}">
        <p14:creationId xmlns:p14="http://schemas.microsoft.com/office/powerpoint/2010/main" val="278069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E638B2-59C5-1F15-51DD-4ED0B12A51A4}"/>
              </a:ext>
            </a:extLst>
          </p:cNvPr>
          <p:cNvSpPr>
            <a:spLocks noGrp="1"/>
          </p:cNvSpPr>
          <p:nvPr>
            <p:ph type="sldNum" sz="quarter" idx="12"/>
          </p:nvPr>
        </p:nvSpPr>
        <p:spPr/>
        <p:txBody>
          <a:bodyPr/>
          <a:lstStyle/>
          <a:p>
            <a:fld id="{1E126B51-3A03-426D-B2BA-EDDB868B8DA1}" type="slidenum">
              <a:rPr lang="en-US" smtClean="0"/>
              <a:t>14</a:t>
            </a:fld>
            <a:endParaRPr lang="en-US"/>
          </a:p>
        </p:txBody>
      </p:sp>
    </p:spTree>
    <p:extLst>
      <p:ext uri="{BB962C8B-B14F-4D97-AF65-F5344CB8AC3E}">
        <p14:creationId xmlns:p14="http://schemas.microsoft.com/office/powerpoint/2010/main" val="192434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A261DD-232A-FE3C-D034-45B03E6B97BA}"/>
              </a:ext>
            </a:extLst>
          </p:cNvPr>
          <p:cNvSpPr>
            <a:spLocks noGrp="1"/>
          </p:cNvSpPr>
          <p:nvPr>
            <p:ph type="body" sz="quarter" idx="14"/>
          </p:nvPr>
        </p:nvSpPr>
        <p:spPr>
          <a:xfrm>
            <a:off x="1511653" y="380089"/>
            <a:ext cx="3522463" cy="640080"/>
          </a:xfrm>
        </p:spPr>
        <p:txBody>
          <a:bodyPr>
            <a:normAutofit lnSpcReduction="10000"/>
          </a:bodyPr>
          <a:lstStyle/>
          <a:p>
            <a:r>
              <a:rPr lang="en-US">
                <a:solidFill>
                  <a:srgbClr val="002060"/>
                </a:solidFill>
              </a:rPr>
              <a:t>Tính cấp thiết</a:t>
            </a:r>
          </a:p>
        </p:txBody>
      </p:sp>
      <p:sp>
        <p:nvSpPr>
          <p:cNvPr id="3" name="Title 2">
            <a:extLst>
              <a:ext uri="{FF2B5EF4-FFF2-40B4-BE49-F238E27FC236}">
                <a16:creationId xmlns:a16="http://schemas.microsoft.com/office/drawing/2014/main" id="{54239FD6-3BDA-2825-0DFD-4D81680201A2}"/>
              </a:ext>
            </a:extLst>
          </p:cNvPr>
          <p:cNvSpPr>
            <a:spLocks noGrp="1"/>
          </p:cNvSpPr>
          <p:nvPr>
            <p:ph type="title"/>
          </p:nvPr>
        </p:nvSpPr>
        <p:spPr>
          <a:xfrm>
            <a:off x="386789" y="380089"/>
            <a:ext cx="2249733" cy="640080"/>
          </a:xfrm>
        </p:spPr>
        <p:txBody>
          <a:bodyPr>
            <a:normAutofit fontScale="90000"/>
          </a:bodyPr>
          <a:lstStyle/>
          <a:p>
            <a:pPr algn="ctr"/>
            <a:r>
              <a:rPr lang="en-US"/>
              <a:t>MỞ ĐẦU</a:t>
            </a:r>
          </a:p>
        </p:txBody>
      </p:sp>
      <p:sp>
        <p:nvSpPr>
          <p:cNvPr id="17" name="Slide Number Placeholder 16">
            <a:extLst>
              <a:ext uri="{FF2B5EF4-FFF2-40B4-BE49-F238E27FC236}">
                <a16:creationId xmlns:a16="http://schemas.microsoft.com/office/drawing/2014/main" id="{D4275C24-AB7B-947C-B789-110169E3F139}"/>
              </a:ext>
            </a:extLst>
          </p:cNvPr>
          <p:cNvSpPr>
            <a:spLocks noGrp="1"/>
          </p:cNvSpPr>
          <p:nvPr>
            <p:ph type="sldNum" sz="quarter" idx="17"/>
          </p:nvPr>
        </p:nvSpPr>
        <p:spPr/>
        <p:txBody>
          <a:bodyPr/>
          <a:lstStyle/>
          <a:p>
            <a:fld id="{1E126B51-3A03-426D-B2BA-EDDB868B8DA1}" type="slidenum">
              <a:rPr lang="en-US" smtClean="0"/>
              <a:t>2</a:t>
            </a:fld>
            <a:endParaRPr lang="en-US"/>
          </a:p>
        </p:txBody>
      </p:sp>
      <p:sp>
        <p:nvSpPr>
          <p:cNvPr id="8" name="TextBox 7">
            <a:extLst>
              <a:ext uri="{FF2B5EF4-FFF2-40B4-BE49-F238E27FC236}">
                <a16:creationId xmlns:a16="http://schemas.microsoft.com/office/drawing/2014/main" id="{906B3260-E54D-7F0B-173E-6905B8CAA505}"/>
              </a:ext>
            </a:extLst>
          </p:cNvPr>
          <p:cNvSpPr txBox="1"/>
          <p:nvPr/>
        </p:nvSpPr>
        <p:spPr>
          <a:xfrm>
            <a:off x="386785" y="2830556"/>
            <a:ext cx="11264438" cy="830997"/>
          </a:xfrm>
          <a:prstGeom prst="rect">
            <a:avLst/>
          </a:prstGeom>
          <a:noFill/>
        </p:spPr>
        <p:txBody>
          <a:bodyPr wrap="square">
            <a:spAutoFit/>
          </a:bodyPr>
          <a:lstStyle/>
          <a:p>
            <a:pPr algn="just"/>
            <a:r>
              <a:rPr lang="en-US" sz="2400" b="1">
                <a:solidFill>
                  <a:srgbClr val="002060"/>
                </a:solidFill>
              </a:rPr>
              <a:t>- </a:t>
            </a:r>
            <a:r>
              <a:rPr lang="vi-VN" sz="2400" b="1">
                <a:solidFill>
                  <a:srgbClr val="002060"/>
                </a:solidFill>
              </a:rPr>
              <a:t>Cần nhiều bác sĩ phối hợp: </a:t>
            </a:r>
            <a:r>
              <a:rPr lang="vi-VN" sz="2400"/>
              <a:t>Trong chẩn đoán truyền thống, cần sự phối hợp giữa nhiều bác sĩ để đưa ra kết luận chính xác</a:t>
            </a:r>
            <a:r>
              <a:rPr lang="en-US" sz="2400"/>
              <a:t>.</a:t>
            </a:r>
          </a:p>
        </p:txBody>
      </p:sp>
      <p:sp>
        <p:nvSpPr>
          <p:cNvPr id="13" name="TextBox 12">
            <a:extLst>
              <a:ext uri="{FF2B5EF4-FFF2-40B4-BE49-F238E27FC236}">
                <a16:creationId xmlns:a16="http://schemas.microsoft.com/office/drawing/2014/main" id="{3E787AF2-6881-1E5C-5994-E95D9E00227D}"/>
              </a:ext>
            </a:extLst>
          </p:cNvPr>
          <p:cNvSpPr txBox="1"/>
          <p:nvPr/>
        </p:nvSpPr>
        <p:spPr>
          <a:xfrm>
            <a:off x="386785" y="3896793"/>
            <a:ext cx="11264438" cy="1200329"/>
          </a:xfrm>
          <a:prstGeom prst="rect">
            <a:avLst/>
          </a:prstGeom>
          <a:noFill/>
        </p:spPr>
        <p:txBody>
          <a:bodyPr wrap="square">
            <a:spAutoFit/>
          </a:bodyPr>
          <a:lstStyle/>
          <a:p>
            <a:pPr algn="just"/>
            <a:r>
              <a:rPr lang="en-US" sz="2400" b="1">
                <a:solidFill>
                  <a:srgbClr val="002060"/>
                </a:solidFill>
              </a:rPr>
              <a:t>- </a:t>
            </a:r>
            <a:r>
              <a:rPr lang="vi-VN" sz="2400" b="1">
                <a:solidFill>
                  <a:srgbClr val="002060"/>
                </a:solidFill>
              </a:rPr>
              <a:t>Chưa tận dụng sức mạnh của AI: </a:t>
            </a:r>
            <a:r>
              <a:rPr lang="vi-VN" sz="2400"/>
              <a:t>Mặc dù AI có tiềm năng lớn trong y tế, nhưng vẫn chưa được khai thác đầy đủ để cải thiện hiệu quả và độ chính xác trong chẩn đoán.</a:t>
            </a:r>
            <a:endParaRPr lang="en-US" sz="2400"/>
          </a:p>
        </p:txBody>
      </p:sp>
      <p:sp>
        <p:nvSpPr>
          <p:cNvPr id="18" name="TextBox 17">
            <a:extLst>
              <a:ext uri="{FF2B5EF4-FFF2-40B4-BE49-F238E27FC236}">
                <a16:creationId xmlns:a16="http://schemas.microsoft.com/office/drawing/2014/main" id="{A6A848AC-2400-362C-8EAF-53CB4081E3A6}"/>
              </a:ext>
            </a:extLst>
          </p:cNvPr>
          <p:cNvSpPr txBox="1"/>
          <p:nvPr/>
        </p:nvSpPr>
        <p:spPr>
          <a:xfrm>
            <a:off x="386787" y="1486242"/>
            <a:ext cx="11264437" cy="1200329"/>
          </a:xfrm>
          <a:prstGeom prst="rect">
            <a:avLst/>
          </a:prstGeom>
          <a:noFill/>
        </p:spPr>
        <p:txBody>
          <a:bodyPr wrap="square">
            <a:spAutoFit/>
          </a:bodyPr>
          <a:lstStyle/>
          <a:p>
            <a:pPr algn="just"/>
            <a:r>
              <a:rPr lang="en-US" sz="2400" b="1">
                <a:solidFill>
                  <a:srgbClr val="002060"/>
                </a:solidFill>
              </a:rPr>
              <a:t>- </a:t>
            </a:r>
            <a:r>
              <a:rPr lang="vi-VN" sz="2400" b="1">
                <a:solidFill>
                  <a:srgbClr val="002060"/>
                </a:solidFill>
              </a:rPr>
              <a:t>Dữ liệu dư thừa không được khai thác: </a:t>
            </a:r>
            <a:r>
              <a:rPr lang="vi-VN" sz="2400"/>
              <a:t>Hiện nay, lượng dữ liệu y tế rất lớn nhưng không thể tận dụng do các quy định nghiêm ngặt về y đức và bảo mật thông tin bệnh nhân.</a:t>
            </a:r>
            <a:endParaRPr lang="en-US" sz="2400"/>
          </a:p>
        </p:txBody>
      </p:sp>
    </p:spTree>
    <p:extLst>
      <p:ext uri="{BB962C8B-B14F-4D97-AF65-F5344CB8AC3E}">
        <p14:creationId xmlns:p14="http://schemas.microsoft.com/office/powerpoint/2010/main" val="143701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A261DD-232A-FE3C-D034-45B03E6B97BA}"/>
              </a:ext>
            </a:extLst>
          </p:cNvPr>
          <p:cNvSpPr>
            <a:spLocks noGrp="1"/>
          </p:cNvSpPr>
          <p:nvPr>
            <p:ph type="body" sz="quarter" idx="14"/>
          </p:nvPr>
        </p:nvSpPr>
        <p:spPr>
          <a:xfrm>
            <a:off x="1511654" y="380089"/>
            <a:ext cx="4584347" cy="640080"/>
          </a:xfrm>
        </p:spPr>
        <p:txBody>
          <a:bodyPr>
            <a:normAutofit lnSpcReduction="10000"/>
          </a:bodyPr>
          <a:lstStyle/>
          <a:p>
            <a:r>
              <a:rPr lang="en-US">
                <a:solidFill>
                  <a:srgbClr val="002060"/>
                </a:solidFill>
              </a:rPr>
              <a:t>Mục tiêu nghiên cứu</a:t>
            </a:r>
          </a:p>
        </p:txBody>
      </p:sp>
      <p:sp>
        <p:nvSpPr>
          <p:cNvPr id="3" name="Title 2">
            <a:extLst>
              <a:ext uri="{FF2B5EF4-FFF2-40B4-BE49-F238E27FC236}">
                <a16:creationId xmlns:a16="http://schemas.microsoft.com/office/drawing/2014/main" id="{54239FD6-3BDA-2825-0DFD-4D81680201A2}"/>
              </a:ext>
            </a:extLst>
          </p:cNvPr>
          <p:cNvSpPr>
            <a:spLocks noGrp="1"/>
          </p:cNvSpPr>
          <p:nvPr>
            <p:ph type="title"/>
          </p:nvPr>
        </p:nvSpPr>
        <p:spPr>
          <a:xfrm>
            <a:off x="386789" y="380089"/>
            <a:ext cx="2249733" cy="640080"/>
          </a:xfrm>
        </p:spPr>
        <p:txBody>
          <a:bodyPr>
            <a:normAutofit fontScale="90000"/>
          </a:bodyPr>
          <a:lstStyle/>
          <a:p>
            <a:pPr algn="ctr"/>
            <a:r>
              <a:rPr lang="en-US"/>
              <a:t>MỞ ĐẦU</a:t>
            </a:r>
          </a:p>
        </p:txBody>
      </p:sp>
      <p:sp>
        <p:nvSpPr>
          <p:cNvPr id="17" name="Slide Number Placeholder 16">
            <a:extLst>
              <a:ext uri="{FF2B5EF4-FFF2-40B4-BE49-F238E27FC236}">
                <a16:creationId xmlns:a16="http://schemas.microsoft.com/office/drawing/2014/main" id="{D4275C24-AB7B-947C-B789-110169E3F139}"/>
              </a:ext>
            </a:extLst>
          </p:cNvPr>
          <p:cNvSpPr>
            <a:spLocks noGrp="1"/>
          </p:cNvSpPr>
          <p:nvPr>
            <p:ph type="sldNum" sz="quarter" idx="17"/>
          </p:nvPr>
        </p:nvSpPr>
        <p:spPr/>
        <p:txBody>
          <a:bodyPr/>
          <a:lstStyle/>
          <a:p>
            <a:fld id="{1E126B51-3A03-426D-B2BA-EDDB868B8DA1}" type="slidenum">
              <a:rPr lang="en-US" smtClean="0"/>
              <a:pPr/>
              <a:t>3</a:t>
            </a:fld>
            <a:endParaRPr lang="en-US"/>
          </a:p>
        </p:txBody>
      </p:sp>
      <p:sp>
        <p:nvSpPr>
          <p:cNvPr id="7" name="TextBox 6">
            <a:extLst>
              <a:ext uri="{FF2B5EF4-FFF2-40B4-BE49-F238E27FC236}">
                <a16:creationId xmlns:a16="http://schemas.microsoft.com/office/drawing/2014/main" id="{5BD6CED2-199D-58D8-322A-338105BE51CB}"/>
              </a:ext>
            </a:extLst>
          </p:cNvPr>
          <p:cNvSpPr txBox="1"/>
          <p:nvPr/>
        </p:nvSpPr>
        <p:spPr>
          <a:xfrm>
            <a:off x="386785" y="1776982"/>
            <a:ext cx="10967013" cy="461665"/>
          </a:xfrm>
          <a:prstGeom prst="rect">
            <a:avLst/>
          </a:prstGeom>
          <a:noFill/>
        </p:spPr>
        <p:txBody>
          <a:bodyPr wrap="square">
            <a:spAutoFit/>
          </a:bodyPr>
          <a:lstStyle/>
          <a:p>
            <a:pPr algn="just"/>
            <a:r>
              <a:rPr lang="en-US" sz="2400" b="1">
                <a:solidFill>
                  <a:srgbClr val="002060"/>
                </a:solidFill>
              </a:rPr>
              <a:t>- Xây dựng mô hình CNN: </a:t>
            </a:r>
            <a:r>
              <a:rPr lang="en-US" sz="2400"/>
              <a:t>Tự động phân loại bệnh lý trên ảnh X-ray phổi.</a:t>
            </a:r>
          </a:p>
        </p:txBody>
      </p:sp>
      <p:sp>
        <p:nvSpPr>
          <p:cNvPr id="12" name="TextBox 11">
            <a:extLst>
              <a:ext uri="{FF2B5EF4-FFF2-40B4-BE49-F238E27FC236}">
                <a16:creationId xmlns:a16="http://schemas.microsoft.com/office/drawing/2014/main" id="{878C10ED-AF86-5DCC-1AF3-62EA37325F12}"/>
              </a:ext>
            </a:extLst>
          </p:cNvPr>
          <p:cNvSpPr txBox="1"/>
          <p:nvPr/>
        </p:nvSpPr>
        <p:spPr>
          <a:xfrm>
            <a:off x="386783" y="2432519"/>
            <a:ext cx="10967012" cy="461665"/>
          </a:xfrm>
          <a:prstGeom prst="rect">
            <a:avLst/>
          </a:prstGeom>
          <a:noFill/>
        </p:spPr>
        <p:txBody>
          <a:bodyPr wrap="square">
            <a:spAutoFit/>
          </a:bodyPr>
          <a:lstStyle/>
          <a:p>
            <a:pPr algn="just"/>
            <a:r>
              <a:rPr lang="en-US" sz="2400" b="1">
                <a:solidFill>
                  <a:srgbClr val="002060"/>
                </a:solidFill>
              </a:rPr>
              <a:t>- Sử dụng YOLOv9: </a:t>
            </a:r>
            <a:r>
              <a:rPr lang="en-US" sz="2400"/>
              <a:t>Phát hiện và khoanh vùng các khu vực bệnh lý trên ảnh X-ray.</a:t>
            </a:r>
          </a:p>
        </p:txBody>
      </p:sp>
      <p:sp>
        <p:nvSpPr>
          <p:cNvPr id="19" name="TextBox 18">
            <a:extLst>
              <a:ext uri="{FF2B5EF4-FFF2-40B4-BE49-F238E27FC236}">
                <a16:creationId xmlns:a16="http://schemas.microsoft.com/office/drawing/2014/main" id="{A688559B-CE37-12A1-8F84-64C211291523}"/>
              </a:ext>
            </a:extLst>
          </p:cNvPr>
          <p:cNvSpPr txBox="1"/>
          <p:nvPr/>
        </p:nvSpPr>
        <p:spPr>
          <a:xfrm>
            <a:off x="386786" y="3088056"/>
            <a:ext cx="10967011" cy="1200329"/>
          </a:xfrm>
          <a:prstGeom prst="rect">
            <a:avLst/>
          </a:prstGeom>
          <a:noFill/>
        </p:spPr>
        <p:txBody>
          <a:bodyPr wrap="square">
            <a:spAutoFit/>
          </a:bodyPr>
          <a:lstStyle/>
          <a:p>
            <a:pPr algn="just"/>
            <a:r>
              <a:rPr lang="en-US" sz="2400" b="1">
                <a:solidFill>
                  <a:srgbClr val="002060"/>
                </a:solidFill>
              </a:rPr>
              <a:t>- Phát triển hệ thống phân phối mô hình client-server: </a:t>
            </a:r>
            <a:r>
              <a:rPr lang="en-US" sz="2400"/>
              <a:t>Huấn luyện và tinh chỉnh mô hình dựa trên dữ liệu từ các phòng ban y tế, sau đó phân phối lại mô hình để chẩn đoán tại chỗ.</a:t>
            </a:r>
          </a:p>
        </p:txBody>
      </p:sp>
      <p:sp>
        <p:nvSpPr>
          <p:cNvPr id="23" name="TextBox 22">
            <a:extLst>
              <a:ext uri="{FF2B5EF4-FFF2-40B4-BE49-F238E27FC236}">
                <a16:creationId xmlns:a16="http://schemas.microsoft.com/office/drawing/2014/main" id="{90330CDB-3C05-34DB-8857-E5C4146FCBE9}"/>
              </a:ext>
            </a:extLst>
          </p:cNvPr>
          <p:cNvSpPr txBox="1"/>
          <p:nvPr/>
        </p:nvSpPr>
        <p:spPr>
          <a:xfrm>
            <a:off x="386785" y="4478858"/>
            <a:ext cx="10967010" cy="830997"/>
          </a:xfrm>
          <a:prstGeom prst="rect">
            <a:avLst/>
          </a:prstGeom>
          <a:noFill/>
        </p:spPr>
        <p:txBody>
          <a:bodyPr wrap="square">
            <a:spAutoFit/>
          </a:bodyPr>
          <a:lstStyle/>
          <a:p>
            <a:pPr algn="just"/>
            <a:r>
              <a:rPr lang="en-US" sz="2400" b="1">
                <a:solidFill>
                  <a:srgbClr val="002060"/>
                </a:solidFill>
              </a:rPr>
              <a:t>- Bảo mật thông tin bệnh nhân: </a:t>
            </a:r>
            <a:r>
              <a:rPr lang="en-US" sz="2400"/>
              <a:t>Đảm bảo tuân thủ các quy định về y đức và bảo mật trong y tế.</a:t>
            </a:r>
          </a:p>
        </p:txBody>
      </p:sp>
    </p:spTree>
    <p:extLst>
      <p:ext uri="{BB962C8B-B14F-4D97-AF65-F5344CB8AC3E}">
        <p14:creationId xmlns:p14="http://schemas.microsoft.com/office/powerpoint/2010/main" val="91617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9"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D2A305-DECB-DA95-2693-50CA37A6544F}"/>
              </a:ext>
            </a:extLst>
          </p:cNvPr>
          <p:cNvSpPr>
            <a:spLocks noGrp="1"/>
          </p:cNvSpPr>
          <p:nvPr>
            <p:ph type="body" sz="quarter" idx="14"/>
          </p:nvPr>
        </p:nvSpPr>
        <p:spPr>
          <a:xfrm>
            <a:off x="3264357" y="380089"/>
            <a:ext cx="4188497" cy="640080"/>
          </a:xfrm>
        </p:spPr>
        <p:txBody>
          <a:bodyPr>
            <a:normAutofit lnSpcReduction="10000"/>
          </a:bodyPr>
          <a:lstStyle/>
          <a:p>
            <a:r>
              <a:rPr lang="en-US">
                <a:solidFill>
                  <a:srgbClr val="002060"/>
                </a:solidFill>
              </a:rPr>
              <a:t>Trong nước</a:t>
            </a:r>
          </a:p>
        </p:txBody>
      </p:sp>
      <p:sp>
        <p:nvSpPr>
          <p:cNvPr id="3" name="Title 2">
            <a:extLst>
              <a:ext uri="{FF2B5EF4-FFF2-40B4-BE49-F238E27FC236}">
                <a16:creationId xmlns:a16="http://schemas.microsoft.com/office/drawing/2014/main" id="{2F32BE5E-F871-603C-16EF-0ECC5A669C7B}"/>
              </a:ext>
            </a:extLst>
          </p:cNvPr>
          <p:cNvSpPr>
            <a:spLocks noGrp="1"/>
          </p:cNvSpPr>
          <p:nvPr>
            <p:ph type="title"/>
          </p:nvPr>
        </p:nvSpPr>
        <p:spPr>
          <a:xfrm>
            <a:off x="386786" y="380089"/>
            <a:ext cx="4942298" cy="640080"/>
          </a:xfrm>
        </p:spPr>
        <p:txBody>
          <a:bodyPr>
            <a:normAutofit fontScale="90000"/>
          </a:bodyPr>
          <a:lstStyle/>
          <a:p>
            <a:r>
              <a:rPr lang="en-US"/>
              <a:t>TỔNG QUAN NGHIÊN CỨU</a:t>
            </a:r>
          </a:p>
        </p:txBody>
      </p:sp>
      <p:sp>
        <p:nvSpPr>
          <p:cNvPr id="5" name="Slide Number Placeholder 4">
            <a:extLst>
              <a:ext uri="{FF2B5EF4-FFF2-40B4-BE49-F238E27FC236}">
                <a16:creationId xmlns:a16="http://schemas.microsoft.com/office/drawing/2014/main" id="{1DBBF139-77A5-3D7A-460C-74E48685BAFA}"/>
              </a:ext>
            </a:extLst>
          </p:cNvPr>
          <p:cNvSpPr>
            <a:spLocks noGrp="1"/>
          </p:cNvSpPr>
          <p:nvPr>
            <p:ph type="sldNum" sz="quarter" idx="17"/>
          </p:nvPr>
        </p:nvSpPr>
        <p:spPr/>
        <p:txBody>
          <a:bodyPr/>
          <a:lstStyle/>
          <a:p>
            <a:fld id="{1E126B51-3A03-426D-B2BA-EDDB868B8DA1}" type="slidenum">
              <a:rPr lang="en-US" smtClean="0"/>
              <a:t>4</a:t>
            </a:fld>
            <a:endParaRPr lang="en-US"/>
          </a:p>
        </p:txBody>
      </p:sp>
      <p:sp>
        <p:nvSpPr>
          <p:cNvPr id="9" name="TextBox 8">
            <a:extLst>
              <a:ext uri="{FF2B5EF4-FFF2-40B4-BE49-F238E27FC236}">
                <a16:creationId xmlns:a16="http://schemas.microsoft.com/office/drawing/2014/main" id="{3733E5F0-0E41-1F2E-99BE-0360FF34A782}"/>
              </a:ext>
            </a:extLst>
          </p:cNvPr>
          <p:cNvSpPr txBox="1"/>
          <p:nvPr/>
        </p:nvSpPr>
        <p:spPr>
          <a:xfrm>
            <a:off x="396664" y="1156243"/>
            <a:ext cx="10202510" cy="400110"/>
          </a:xfrm>
          <a:prstGeom prst="rect">
            <a:avLst/>
          </a:prstGeom>
          <a:noFill/>
        </p:spPr>
        <p:txBody>
          <a:bodyPr wrap="square">
            <a:spAutoFit/>
          </a:bodyPr>
          <a:lstStyle/>
          <a:p>
            <a:r>
              <a:rPr lang="en-US" sz="2000" b="1">
                <a:solidFill>
                  <a:srgbClr val="002060"/>
                </a:solidFill>
              </a:rPr>
              <a:t>N</a:t>
            </a:r>
            <a:r>
              <a:rPr lang="vi-VN" sz="2000" b="1">
                <a:solidFill>
                  <a:srgbClr val="002060"/>
                </a:solidFill>
              </a:rPr>
              <a:t>hóm nghiên cứu của PGS.TS. Lê Hoàng Sơn tại Đại học Quốc gia Hà Nội</a:t>
            </a:r>
            <a:r>
              <a:rPr lang="en-US" sz="2000" b="1">
                <a:solidFill>
                  <a:srgbClr val="002060"/>
                </a:solidFill>
              </a:rPr>
              <a:t> (2020)</a:t>
            </a:r>
          </a:p>
        </p:txBody>
      </p:sp>
      <p:pic>
        <p:nvPicPr>
          <p:cNvPr id="11" name="Picture 10">
            <a:extLst>
              <a:ext uri="{FF2B5EF4-FFF2-40B4-BE49-F238E27FC236}">
                <a16:creationId xmlns:a16="http://schemas.microsoft.com/office/drawing/2014/main" id="{C033BBAA-DF42-54ED-8CE0-6775AA72F3CF}"/>
              </a:ext>
            </a:extLst>
          </p:cNvPr>
          <p:cNvPicPr>
            <a:picLocks noChangeAspect="1"/>
          </p:cNvPicPr>
          <p:nvPr/>
        </p:nvPicPr>
        <p:blipFill>
          <a:blip r:embed="rId3"/>
          <a:stretch>
            <a:fillRect/>
          </a:stretch>
        </p:blipFill>
        <p:spPr>
          <a:xfrm>
            <a:off x="424769" y="1496081"/>
            <a:ext cx="6313267" cy="4860271"/>
          </a:xfrm>
          <a:prstGeom prst="rect">
            <a:avLst/>
          </a:prstGeom>
        </p:spPr>
      </p:pic>
      <p:sp>
        <p:nvSpPr>
          <p:cNvPr id="19" name="TextBox 18">
            <a:extLst>
              <a:ext uri="{FF2B5EF4-FFF2-40B4-BE49-F238E27FC236}">
                <a16:creationId xmlns:a16="http://schemas.microsoft.com/office/drawing/2014/main" id="{DE00EE26-880A-BAE3-8D39-CDB58BE81817}"/>
              </a:ext>
            </a:extLst>
          </p:cNvPr>
          <p:cNvSpPr txBox="1"/>
          <p:nvPr/>
        </p:nvSpPr>
        <p:spPr>
          <a:xfrm>
            <a:off x="6989194" y="2967335"/>
            <a:ext cx="4976665" cy="923330"/>
          </a:xfrm>
          <a:prstGeom prst="rect">
            <a:avLst/>
          </a:prstGeom>
          <a:noFill/>
        </p:spPr>
        <p:txBody>
          <a:bodyPr wrap="square">
            <a:spAutoFit/>
          </a:bodyPr>
          <a:lstStyle/>
          <a:p>
            <a:pPr algn="just"/>
            <a:r>
              <a:rPr lang="en-US">
                <a:solidFill>
                  <a:srgbClr val="002060"/>
                </a:solidFill>
              </a:rPr>
              <a:t>N</a:t>
            </a:r>
            <a:r>
              <a:rPr lang="vi-VN">
                <a:solidFill>
                  <a:srgbClr val="002060"/>
                </a:solidFill>
              </a:rPr>
              <a:t>hận dạng khiếm khuyết răng bằng cách kết hợp mạng nơ-ron tích chập (CNN) và mô hình BoVW</a:t>
            </a:r>
            <a:r>
              <a:rPr lang="en-US">
                <a:solidFill>
                  <a:srgbClr val="002060"/>
                </a:solidFill>
              </a:rPr>
              <a:t> (Bag of Visual Words)</a:t>
            </a:r>
          </a:p>
        </p:txBody>
      </p:sp>
    </p:spTree>
    <p:extLst>
      <p:ext uri="{BB962C8B-B14F-4D97-AF65-F5344CB8AC3E}">
        <p14:creationId xmlns:p14="http://schemas.microsoft.com/office/powerpoint/2010/main" val="4283600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D2A305-DECB-DA95-2693-50CA37A6544F}"/>
              </a:ext>
            </a:extLst>
          </p:cNvPr>
          <p:cNvSpPr>
            <a:spLocks noGrp="1"/>
          </p:cNvSpPr>
          <p:nvPr>
            <p:ph type="body" sz="quarter" idx="14"/>
          </p:nvPr>
        </p:nvSpPr>
        <p:spPr>
          <a:xfrm>
            <a:off x="3264357" y="380089"/>
            <a:ext cx="4188497" cy="640080"/>
          </a:xfrm>
        </p:spPr>
        <p:txBody>
          <a:bodyPr>
            <a:normAutofit lnSpcReduction="10000"/>
          </a:bodyPr>
          <a:lstStyle/>
          <a:p>
            <a:r>
              <a:rPr lang="en-US">
                <a:solidFill>
                  <a:srgbClr val="002060"/>
                </a:solidFill>
              </a:rPr>
              <a:t>Trong nước</a:t>
            </a:r>
          </a:p>
        </p:txBody>
      </p:sp>
      <p:sp>
        <p:nvSpPr>
          <p:cNvPr id="3" name="Title 2">
            <a:extLst>
              <a:ext uri="{FF2B5EF4-FFF2-40B4-BE49-F238E27FC236}">
                <a16:creationId xmlns:a16="http://schemas.microsoft.com/office/drawing/2014/main" id="{2F32BE5E-F871-603C-16EF-0ECC5A669C7B}"/>
              </a:ext>
            </a:extLst>
          </p:cNvPr>
          <p:cNvSpPr>
            <a:spLocks noGrp="1"/>
          </p:cNvSpPr>
          <p:nvPr>
            <p:ph type="title"/>
          </p:nvPr>
        </p:nvSpPr>
        <p:spPr>
          <a:xfrm>
            <a:off x="386786" y="380089"/>
            <a:ext cx="4942298" cy="640080"/>
          </a:xfrm>
        </p:spPr>
        <p:txBody>
          <a:bodyPr>
            <a:normAutofit fontScale="90000"/>
          </a:bodyPr>
          <a:lstStyle/>
          <a:p>
            <a:r>
              <a:rPr lang="en-US"/>
              <a:t>TỔNG QUAN NGHIÊN CỨU</a:t>
            </a:r>
          </a:p>
        </p:txBody>
      </p:sp>
      <p:sp>
        <p:nvSpPr>
          <p:cNvPr id="5" name="Slide Number Placeholder 4">
            <a:extLst>
              <a:ext uri="{FF2B5EF4-FFF2-40B4-BE49-F238E27FC236}">
                <a16:creationId xmlns:a16="http://schemas.microsoft.com/office/drawing/2014/main" id="{1DBBF139-77A5-3D7A-460C-74E48685BAFA}"/>
              </a:ext>
            </a:extLst>
          </p:cNvPr>
          <p:cNvSpPr>
            <a:spLocks noGrp="1"/>
          </p:cNvSpPr>
          <p:nvPr>
            <p:ph type="sldNum" sz="quarter" idx="17"/>
          </p:nvPr>
        </p:nvSpPr>
        <p:spPr/>
        <p:txBody>
          <a:bodyPr/>
          <a:lstStyle/>
          <a:p>
            <a:fld id="{1E126B51-3A03-426D-B2BA-EDDB868B8DA1}" type="slidenum">
              <a:rPr lang="en-US" smtClean="0"/>
              <a:t>5</a:t>
            </a:fld>
            <a:endParaRPr lang="en-US"/>
          </a:p>
        </p:txBody>
      </p:sp>
      <p:sp>
        <p:nvSpPr>
          <p:cNvPr id="9" name="TextBox 8">
            <a:extLst>
              <a:ext uri="{FF2B5EF4-FFF2-40B4-BE49-F238E27FC236}">
                <a16:creationId xmlns:a16="http://schemas.microsoft.com/office/drawing/2014/main" id="{3733E5F0-0E41-1F2E-99BE-0360FF34A782}"/>
              </a:ext>
            </a:extLst>
          </p:cNvPr>
          <p:cNvSpPr txBox="1"/>
          <p:nvPr/>
        </p:nvSpPr>
        <p:spPr>
          <a:xfrm>
            <a:off x="396664" y="1126747"/>
            <a:ext cx="8305800" cy="400110"/>
          </a:xfrm>
          <a:prstGeom prst="rect">
            <a:avLst/>
          </a:prstGeom>
          <a:noFill/>
        </p:spPr>
        <p:txBody>
          <a:bodyPr wrap="square">
            <a:spAutoFit/>
          </a:bodyPr>
          <a:lstStyle/>
          <a:p>
            <a:r>
              <a:rPr lang="en-US" sz="2000" b="1">
                <a:solidFill>
                  <a:srgbClr val="002060"/>
                </a:solidFill>
              </a:rPr>
              <a:t>N</a:t>
            </a:r>
            <a:r>
              <a:rPr lang="vi-VN" sz="2000" b="1">
                <a:solidFill>
                  <a:srgbClr val="002060"/>
                </a:solidFill>
              </a:rPr>
              <a:t>ghiên cứu của </a:t>
            </a:r>
            <a:r>
              <a:rPr lang="en-US" sz="2000" b="1">
                <a:solidFill>
                  <a:srgbClr val="002060"/>
                </a:solidFill>
              </a:rPr>
              <a:t>Nguyễn Hữu Khánh </a:t>
            </a:r>
            <a:r>
              <a:rPr lang="vi-VN" sz="2000" b="1">
                <a:solidFill>
                  <a:srgbClr val="002060"/>
                </a:solidFill>
              </a:rPr>
              <a:t>tại Đại học </a:t>
            </a:r>
            <a:r>
              <a:rPr lang="en-US" sz="2000" b="1">
                <a:solidFill>
                  <a:srgbClr val="002060"/>
                </a:solidFill>
              </a:rPr>
              <a:t>Thái Nguyên (2022)</a:t>
            </a:r>
          </a:p>
        </p:txBody>
      </p:sp>
      <p:pic>
        <p:nvPicPr>
          <p:cNvPr id="12" name="Picture 11">
            <a:extLst>
              <a:ext uri="{FF2B5EF4-FFF2-40B4-BE49-F238E27FC236}">
                <a16:creationId xmlns:a16="http://schemas.microsoft.com/office/drawing/2014/main" id="{B5572282-E502-82DD-A3B7-B97F5FBAA369}"/>
              </a:ext>
            </a:extLst>
          </p:cNvPr>
          <p:cNvPicPr>
            <a:picLocks noChangeAspect="1"/>
          </p:cNvPicPr>
          <p:nvPr/>
        </p:nvPicPr>
        <p:blipFill>
          <a:blip r:embed="rId3"/>
          <a:stretch>
            <a:fillRect/>
          </a:stretch>
        </p:blipFill>
        <p:spPr>
          <a:xfrm>
            <a:off x="386788" y="1602657"/>
            <a:ext cx="6145573" cy="1180220"/>
          </a:xfrm>
          <a:prstGeom prst="rect">
            <a:avLst/>
          </a:prstGeom>
        </p:spPr>
      </p:pic>
      <p:pic>
        <p:nvPicPr>
          <p:cNvPr id="14" name="Picture 13">
            <a:extLst>
              <a:ext uri="{FF2B5EF4-FFF2-40B4-BE49-F238E27FC236}">
                <a16:creationId xmlns:a16="http://schemas.microsoft.com/office/drawing/2014/main" id="{6FA510AD-0CA4-D806-176B-894AE79728CF}"/>
              </a:ext>
            </a:extLst>
          </p:cNvPr>
          <p:cNvPicPr>
            <a:picLocks noChangeAspect="1"/>
          </p:cNvPicPr>
          <p:nvPr/>
        </p:nvPicPr>
        <p:blipFill>
          <a:blip r:embed="rId4"/>
          <a:stretch>
            <a:fillRect/>
          </a:stretch>
        </p:blipFill>
        <p:spPr>
          <a:xfrm>
            <a:off x="386788" y="3068033"/>
            <a:ext cx="7664497" cy="1288017"/>
          </a:xfrm>
          <a:prstGeom prst="rect">
            <a:avLst/>
          </a:prstGeom>
        </p:spPr>
      </p:pic>
      <p:pic>
        <p:nvPicPr>
          <p:cNvPr id="16" name="Picture 15">
            <a:extLst>
              <a:ext uri="{FF2B5EF4-FFF2-40B4-BE49-F238E27FC236}">
                <a16:creationId xmlns:a16="http://schemas.microsoft.com/office/drawing/2014/main" id="{8D914D21-41CC-5D40-D753-C76E408608C1}"/>
              </a:ext>
            </a:extLst>
          </p:cNvPr>
          <p:cNvPicPr>
            <a:picLocks noChangeAspect="1"/>
          </p:cNvPicPr>
          <p:nvPr/>
        </p:nvPicPr>
        <p:blipFill>
          <a:blip r:embed="rId5"/>
          <a:stretch>
            <a:fillRect/>
          </a:stretch>
        </p:blipFill>
        <p:spPr>
          <a:xfrm>
            <a:off x="386786" y="4641273"/>
            <a:ext cx="6027174" cy="1640019"/>
          </a:xfrm>
          <a:prstGeom prst="rect">
            <a:avLst/>
          </a:prstGeom>
        </p:spPr>
      </p:pic>
      <p:sp>
        <p:nvSpPr>
          <p:cNvPr id="17" name="TextBox 16">
            <a:extLst>
              <a:ext uri="{FF2B5EF4-FFF2-40B4-BE49-F238E27FC236}">
                <a16:creationId xmlns:a16="http://schemas.microsoft.com/office/drawing/2014/main" id="{B672149C-BE54-F57E-0B18-74F303F3945B}"/>
              </a:ext>
            </a:extLst>
          </p:cNvPr>
          <p:cNvSpPr txBox="1"/>
          <p:nvPr/>
        </p:nvSpPr>
        <p:spPr>
          <a:xfrm>
            <a:off x="7007942" y="1961936"/>
            <a:ext cx="1213794" cy="461665"/>
          </a:xfrm>
          <a:prstGeom prst="rect">
            <a:avLst/>
          </a:prstGeom>
          <a:noFill/>
        </p:spPr>
        <p:txBody>
          <a:bodyPr wrap="none" rtlCol="0">
            <a:spAutoFit/>
          </a:bodyPr>
          <a:lstStyle/>
          <a:p>
            <a:r>
              <a:rPr lang="en-US" sz="2400" b="1">
                <a:solidFill>
                  <a:srgbClr val="002060"/>
                </a:solidFill>
              </a:rPr>
              <a:t>ResNet</a:t>
            </a:r>
          </a:p>
        </p:txBody>
      </p:sp>
      <p:sp>
        <p:nvSpPr>
          <p:cNvPr id="18" name="TextBox 17">
            <a:extLst>
              <a:ext uri="{FF2B5EF4-FFF2-40B4-BE49-F238E27FC236}">
                <a16:creationId xmlns:a16="http://schemas.microsoft.com/office/drawing/2014/main" id="{3BE9C29D-585A-A392-C749-8236C4A929B6}"/>
              </a:ext>
            </a:extLst>
          </p:cNvPr>
          <p:cNvSpPr txBox="1"/>
          <p:nvPr/>
        </p:nvSpPr>
        <p:spPr>
          <a:xfrm>
            <a:off x="8221736" y="3464551"/>
            <a:ext cx="1585690" cy="461665"/>
          </a:xfrm>
          <a:prstGeom prst="rect">
            <a:avLst/>
          </a:prstGeom>
          <a:noFill/>
        </p:spPr>
        <p:txBody>
          <a:bodyPr wrap="none" rtlCol="0">
            <a:spAutoFit/>
          </a:bodyPr>
          <a:lstStyle/>
          <a:p>
            <a:r>
              <a:rPr lang="en-US" sz="2400" b="1">
                <a:solidFill>
                  <a:srgbClr val="002060"/>
                </a:solidFill>
              </a:rPr>
              <a:t>DenseNet</a:t>
            </a:r>
          </a:p>
        </p:txBody>
      </p:sp>
      <p:sp>
        <p:nvSpPr>
          <p:cNvPr id="20" name="TextBox 19">
            <a:extLst>
              <a:ext uri="{FF2B5EF4-FFF2-40B4-BE49-F238E27FC236}">
                <a16:creationId xmlns:a16="http://schemas.microsoft.com/office/drawing/2014/main" id="{2DC66347-A7E6-73B0-DF52-9D84A0522460}"/>
              </a:ext>
            </a:extLst>
          </p:cNvPr>
          <p:cNvSpPr txBox="1"/>
          <p:nvPr/>
        </p:nvSpPr>
        <p:spPr>
          <a:xfrm>
            <a:off x="6821994" y="5269590"/>
            <a:ext cx="1435008" cy="461665"/>
          </a:xfrm>
          <a:prstGeom prst="rect">
            <a:avLst/>
          </a:prstGeom>
          <a:noFill/>
        </p:spPr>
        <p:txBody>
          <a:bodyPr wrap="none" rtlCol="0">
            <a:spAutoFit/>
          </a:bodyPr>
          <a:lstStyle/>
          <a:p>
            <a:r>
              <a:rPr lang="en-US" sz="2400" b="1">
                <a:solidFill>
                  <a:srgbClr val="002060"/>
                </a:solidFill>
              </a:rPr>
              <a:t>Xception</a:t>
            </a:r>
          </a:p>
        </p:txBody>
      </p:sp>
    </p:spTree>
    <p:extLst>
      <p:ext uri="{BB962C8B-B14F-4D97-AF65-F5344CB8AC3E}">
        <p14:creationId xmlns:p14="http://schemas.microsoft.com/office/powerpoint/2010/main" val="406273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D2A305-DECB-DA95-2693-50CA37A6544F}"/>
              </a:ext>
            </a:extLst>
          </p:cNvPr>
          <p:cNvSpPr>
            <a:spLocks noGrp="1"/>
          </p:cNvSpPr>
          <p:nvPr>
            <p:ph type="body" sz="quarter" idx="14"/>
          </p:nvPr>
        </p:nvSpPr>
        <p:spPr>
          <a:xfrm>
            <a:off x="3264357" y="380089"/>
            <a:ext cx="4188497" cy="640080"/>
          </a:xfrm>
        </p:spPr>
        <p:txBody>
          <a:bodyPr>
            <a:normAutofit lnSpcReduction="10000"/>
          </a:bodyPr>
          <a:lstStyle/>
          <a:p>
            <a:r>
              <a:rPr lang="en-US">
                <a:solidFill>
                  <a:srgbClr val="002060"/>
                </a:solidFill>
              </a:rPr>
              <a:t>Ngoài nước</a:t>
            </a:r>
          </a:p>
        </p:txBody>
      </p:sp>
      <p:sp>
        <p:nvSpPr>
          <p:cNvPr id="3" name="Title 2">
            <a:extLst>
              <a:ext uri="{FF2B5EF4-FFF2-40B4-BE49-F238E27FC236}">
                <a16:creationId xmlns:a16="http://schemas.microsoft.com/office/drawing/2014/main" id="{2F32BE5E-F871-603C-16EF-0ECC5A669C7B}"/>
              </a:ext>
            </a:extLst>
          </p:cNvPr>
          <p:cNvSpPr>
            <a:spLocks noGrp="1"/>
          </p:cNvSpPr>
          <p:nvPr>
            <p:ph type="title"/>
          </p:nvPr>
        </p:nvSpPr>
        <p:spPr>
          <a:xfrm>
            <a:off x="386786" y="380089"/>
            <a:ext cx="4942298" cy="640080"/>
          </a:xfrm>
        </p:spPr>
        <p:txBody>
          <a:bodyPr>
            <a:normAutofit fontScale="90000"/>
          </a:bodyPr>
          <a:lstStyle/>
          <a:p>
            <a:r>
              <a:rPr lang="en-US"/>
              <a:t>TỔNG QUAN NGHIÊN CỨU</a:t>
            </a:r>
          </a:p>
        </p:txBody>
      </p:sp>
      <p:sp>
        <p:nvSpPr>
          <p:cNvPr id="5" name="Slide Number Placeholder 4">
            <a:extLst>
              <a:ext uri="{FF2B5EF4-FFF2-40B4-BE49-F238E27FC236}">
                <a16:creationId xmlns:a16="http://schemas.microsoft.com/office/drawing/2014/main" id="{1DBBF139-77A5-3D7A-460C-74E48685BAFA}"/>
              </a:ext>
            </a:extLst>
          </p:cNvPr>
          <p:cNvSpPr>
            <a:spLocks noGrp="1"/>
          </p:cNvSpPr>
          <p:nvPr>
            <p:ph type="sldNum" sz="quarter" idx="17"/>
          </p:nvPr>
        </p:nvSpPr>
        <p:spPr/>
        <p:txBody>
          <a:bodyPr/>
          <a:lstStyle/>
          <a:p>
            <a:fld id="{1E126B51-3A03-426D-B2BA-EDDB868B8DA1}" type="slidenum">
              <a:rPr lang="en-US" smtClean="0"/>
              <a:t>6</a:t>
            </a:fld>
            <a:endParaRPr lang="en-US"/>
          </a:p>
        </p:txBody>
      </p:sp>
      <p:sp>
        <p:nvSpPr>
          <p:cNvPr id="9" name="TextBox 8">
            <a:extLst>
              <a:ext uri="{FF2B5EF4-FFF2-40B4-BE49-F238E27FC236}">
                <a16:creationId xmlns:a16="http://schemas.microsoft.com/office/drawing/2014/main" id="{3733E5F0-0E41-1F2E-99BE-0360FF34A782}"/>
              </a:ext>
            </a:extLst>
          </p:cNvPr>
          <p:cNvSpPr txBox="1"/>
          <p:nvPr/>
        </p:nvSpPr>
        <p:spPr>
          <a:xfrm>
            <a:off x="396664" y="1126747"/>
            <a:ext cx="8305800" cy="400110"/>
          </a:xfrm>
          <a:prstGeom prst="rect">
            <a:avLst/>
          </a:prstGeom>
          <a:noFill/>
        </p:spPr>
        <p:txBody>
          <a:bodyPr wrap="square">
            <a:spAutoFit/>
          </a:bodyPr>
          <a:lstStyle/>
          <a:p>
            <a:r>
              <a:rPr lang="en-US" sz="2000" b="1">
                <a:solidFill>
                  <a:srgbClr val="002060"/>
                </a:solidFill>
              </a:rPr>
              <a:t>N</a:t>
            </a:r>
            <a:r>
              <a:rPr lang="vi-VN" sz="2000" b="1">
                <a:solidFill>
                  <a:srgbClr val="002060"/>
                </a:solidFill>
              </a:rPr>
              <a:t>ghiên cứu của </a:t>
            </a:r>
            <a:r>
              <a:rPr lang="en-US" sz="2000" b="1">
                <a:solidFill>
                  <a:srgbClr val="002060"/>
                </a:solidFill>
              </a:rPr>
              <a:t>Linda Wang và cộng sự (2020)</a:t>
            </a:r>
          </a:p>
        </p:txBody>
      </p:sp>
      <p:pic>
        <p:nvPicPr>
          <p:cNvPr id="6" name="Picture 5">
            <a:extLst>
              <a:ext uri="{FF2B5EF4-FFF2-40B4-BE49-F238E27FC236}">
                <a16:creationId xmlns:a16="http://schemas.microsoft.com/office/drawing/2014/main" id="{5E663E73-3250-3C67-C157-5410FC228627}"/>
              </a:ext>
            </a:extLst>
          </p:cNvPr>
          <p:cNvPicPr>
            <a:picLocks noChangeAspect="1"/>
          </p:cNvPicPr>
          <p:nvPr/>
        </p:nvPicPr>
        <p:blipFill>
          <a:blip r:embed="rId3"/>
          <a:stretch>
            <a:fillRect/>
          </a:stretch>
        </p:blipFill>
        <p:spPr>
          <a:xfrm>
            <a:off x="396664" y="1750142"/>
            <a:ext cx="7488494" cy="3899564"/>
          </a:xfrm>
          <a:prstGeom prst="rect">
            <a:avLst/>
          </a:prstGeom>
        </p:spPr>
      </p:pic>
      <p:sp>
        <p:nvSpPr>
          <p:cNvPr id="7" name="TextBox 6">
            <a:extLst>
              <a:ext uri="{FF2B5EF4-FFF2-40B4-BE49-F238E27FC236}">
                <a16:creationId xmlns:a16="http://schemas.microsoft.com/office/drawing/2014/main" id="{A932A71F-7EA5-9737-8E54-45EA4A3E1EA0}"/>
              </a:ext>
            </a:extLst>
          </p:cNvPr>
          <p:cNvSpPr txBox="1"/>
          <p:nvPr/>
        </p:nvSpPr>
        <p:spPr>
          <a:xfrm>
            <a:off x="8264015" y="3099761"/>
            <a:ext cx="3229897" cy="1200329"/>
          </a:xfrm>
          <a:prstGeom prst="rect">
            <a:avLst/>
          </a:prstGeom>
          <a:noFill/>
        </p:spPr>
        <p:txBody>
          <a:bodyPr wrap="square" rtlCol="0">
            <a:spAutoFit/>
          </a:bodyPr>
          <a:lstStyle/>
          <a:p>
            <a:pPr algn="just"/>
            <a:r>
              <a:rPr lang="en-US" sz="2400">
                <a:solidFill>
                  <a:srgbClr val="002060"/>
                </a:solidFill>
              </a:rPr>
              <a:t>Kiến trúc </a:t>
            </a:r>
            <a:r>
              <a:rPr lang="en-US" sz="2400" b="1">
                <a:solidFill>
                  <a:srgbClr val="002060"/>
                </a:solidFill>
              </a:rPr>
              <a:t>COVID-Net</a:t>
            </a:r>
            <a:r>
              <a:rPr lang="en-US" sz="2400">
                <a:solidFill>
                  <a:srgbClr val="002060"/>
                </a:solidFill>
              </a:rPr>
              <a:t> để phát hiện COVID-19 từ X-quang phổi</a:t>
            </a:r>
          </a:p>
        </p:txBody>
      </p:sp>
    </p:spTree>
    <p:extLst>
      <p:ext uri="{BB962C8B-B14F-4D97-AF65-F5344CB8AC3E}">
        <p14:creationId xmlns:p14="http://schemas.microsoft.com/office/powerpoint/2010/main" val="316614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D2A305-DECB-DA95-2693-50CA37A6544F}"/>
              </a:ext>
            </a:extLst>
          </p:cNvPr>
          <p:cNvSpPr>
            <a:spLocks noGrp="1"/>
          </p:cNvSpPr>
          <p:nvPr>
            <p:ph type="body" sz="quarter" idx="14"/>
          </p:nvPr>
        </p:nvSpPr>
        <p:spPr>
          <a:xfrm>
            <a:off x="3264357" y="380089"/>
            <a:ext cx="4188497" cy="640080"/>
          </a:xfrm>
        </p:spPr>
        <p:txBody>
          <a:bodyPr>
            <a:normAutofit lnSpcReduction="10000"/>
          </a:bodyPr>
          <a:lstStyle/>
          <a:p>
            <a:r>
              <a:rPr lang="en-US">
                <a:solidFill>
                  <a:srgbClr val="002060"/>
                </a:solidFill>
              </a:rPr>
              <a:t>Ngoài nước</a:t>
            </a:r>
          </a:p>
        </p:txBody>
      </p:sp>
      <p:sp>
        <p:nvSpPr>
          <p:cNvPr id="3" name="Title 2">
            <a:extLst>
              <a:ext uri="{FF2B5EF4-FFF2-40B4-BE49-F238E27FC236}">
                <a16:creationId xmlns:a16="http://schemas.microsoft.com/office/drawing/2014/main" id="{2F32BE5E-F871-603C-16EF-0ECC5A669C7B}"/>
              </a:ext>
            </a:extLst>
          </p:cNvPr>
          <p:cNvSpPr>
            <a:spLocks noGrp="1"/>
          </p:cNvSpPr>
          <p:nvPr>
            <p:ph type="title"/>
          </p:nvPr>
        </p:nvSpPr>
        <p:spPr>
          <a:xfrm>
            <a:off x="386786" y="380089"/>
            <a:ext cx="4942298" cy="640080"/>
          </a:xfrm>
        </p:spPr>
        <p:txBody>
          <a:bodyPr>
            <a:normAutofit fontScale="90000"/>
          </a:bodyPr>
          <a:lstStyle/>
          <a:p>
            <a:r>
              <a:rPr lang="en-US"/>
              <a:t>TỔNG QUAN NGHIÊN CỨU</a:t>
            </a:r>
          </a:p>
        </p:txBody>
      </p:sp>
      <p:sp>
        <p:nvSpPr>
          <p:cNvPr id="5" name="Slide Number Placeholder 4">
            <a:extLst>
              <a:ext uri="{FF2B5EF4-FFF2-40B4-BE49-F238E27FC236}">
                <a16:creationId xmlns:a16="http://schemas.microsoft.com/office/drawing/2014/main" id="{1DBBF139-77A5-3D7A-460C-74E48685BAFA}"/>
              </a:ext>
            </a:extLst>
          </p:cNvPr>
          <p:cNvSpPr>
            <a:spLocks noGrp="1"/>
          </p:cNvSpPr>
          <p:nvPr>
            <p:ph type="sldNum" sz="quarter" idx="17"/>
          </p:nvPr>
        </p:nvSpPr>
        <p:spPr/>
        <p:txBody>
          <a:bodyPr/>
          <a:lstStyle/>
          <a:p>
            <a:fld id="{1E126B51-3A03-426D-B2BA-EDDB868B8DA1}" type="slidenum">
              <a:rPr lang="en-US" smtClean="0"/>
              <a:t>7</a:t>
            </a:fld>
            <a:endParaRPr lang="en-US"/>
          </a:p>
        </p:txBody>
      </p:sp>
      <p:sp>
        <p:nvSpPr>
          <p:cNvPr id="9" name="TextBox 8">
            <a:extLst>
              <a:ext uri="{FF2B5EF4-FFF2-40B4-BE49-F238E27FC236}">
                <a16:creationId xmlns:a16="http://schemas.microsoft.com/office/drawing/2014/main" id="{3733E5F0-0E41-1F2E-99BE-0360FF34A782}"/>
              </a:ext>
            </a:extLst>
          </p:cNvPr>
          <p:cNvSpPr txBox="1"/>
          <p:nvPr/>
        </p:nvSpPr>
        <p:spPr>
          <a:xfrm>
            <a:off x="396664" y="1126747"/>
            <a:ext cx="8305800" cy="400110"/>
          </a:xfrm>
          <a:prstGeom prst="rect">
            <a:avLst/>
          </a:prstGeom>
          <a:noFill/>
        </p:spPr>
        <p:txBody>
          <a:bodyPr wrap="square">
            <a:spAutoFit/>
          </a:bodyPr>
          <a:lstStyle/>
          <a:p>
            <a:r>
              <a:rPr lang="en-US" sz="2000" b="1">
                <a:solidFill>
                  <a:srgbClr val="002060"/>
                </a:solidFill>
              </a:rPr>
              <a:t>N</a:t>
            </a:r>
            <a:r>
              <a:rPr lang="vi-VN" sz="2000" b="1">
                <a:solidFill>
                  <a:srgbClr val="002060"/>
                </a:solidFill>
              </a:rPr>
              <a:t>ghiên cứu của </a:t>
            </a:r>
            <a:r>
              <a:rPr lang="en-US" sz="2000" b="1">
                <a:solidFill>
                  <a:srgbClr val="002060"/>
                </a:solidFill>
              </a:rPr>
              <a:t>Rabindra Bista và cộng sự (2023)</a:t>
            </a:r>
          </a:p>
        </p:txBody>
      </p:sp>
      <p:sp>
        <p:nvSpPr>
          <p:cNvPr id="7" name="TextBox 6">
            <a:extLst>
              <a:ext uri="{FF2B5EF4-FFF2-40B4-BE49-F238E27FC236}">
                <a16:creationId xmlns:a16="http://schemas.microsoft.com/office/drawing/2014/main" id="{A932A71F-7EA5-9737-8E54-45EA4A3E1EA0}"/>
              </a:ext>
            </a:extLst>
          </p:cNvPr>
          <p:cNvSpPr txBox="1"/>
          <p:nvPr/>
        </p:nvSpPr>
        <p:spPr>
          <a:xfrm>
            <a:off x="7452852" y="3019419"/>
            <a:ext cx="3706762" cy="830997"/>
          </a:xfrm>
          <a:prstGeom prst="rect">
            <a:avLst/>
          </a:prstGeom>
          <a:noFill/>
        </p:spPr>
        <p:txBody>
          <a:bodyPr wrap="square" rtlCol="0">
            <a:spAutoFit/>
          </a:bodyPr>
          <a:lstStyle/>
          <a:p>
            <a:pPr algn="just"/>
            <a:r>
              <a:rPr lang="en-US" sz="2400">
                <a:solidFill>
                  <a:srgbClr val="002060"/>
                </a:solidFill>
              </a:rPr>
              <a:t>Ứng dụng </a:t>
            </a:r>
            <a:r>
              <a:rPr lang="en-US" sz="2400" b="1">
                <a:solidFill>
                  <a:srgbClr val="002060"/>
                </a:solidFill>
              </a:rPr>
              <a:t>YOLOv7</a:t>
            </a:r>
            <a:r>
              <a:rPr lang="en-US" sz="2400">
                <a:solidFill>
                  <a:srgbClr val="002060"/>
                </a:solidFill>
              </a:rPr>
              <a:t> để phát hiện vị trí bệnh lao phổi</a:t>
            </a:r>
          </a:p>
        </p:txBody>
      </p:sp>
      <p:pic>
        <p:nvPicPr>
          <p:cNvPr id="8" name="Picture 7">
            <a:extLst>
              <a:ext uri="{FF2B5EF4-FFF2-40B4-BE49-F238E27FC236}">
                <a16:creationId xmlns:a16="http://schemas.microsoft.com/office/drawing/2014/main" id="{80DB1F8A-2891-9915-3F61-1ED85210A5F6}"/>
              </a:ext>
            </a:extLst>
          </p:cNvPr>
          <p:cNvPicPr>
            <a:picLocks noChangeAspect="1"/>
          </p:cNvPicPr>
          <p:nvPr/>
        </p:nvPicPr>
        <p:blipFill>
          <a:blip r:embed="rId3"/>
          <a:stretch>
            <a:fillRect/>
          </a:stretch>
        </p:blipFill>
        <p:spPr>
          <a:xfrm>
            <a:off x="2001358" y="1526859"/>
            <a:ext cx="4601390" cy="4580569"/>
          </a:xfrm>
          <a:prstGeom prst="rect">
            <a:avLst/>
          </a:prstGeom>
        </p:spPr>
      </p:pic>
    </p:spTree>
    <p:extLst>
      <p:ext uri="{BB962C8B-B14F-4D97-AF65-F5344CB8AC3E}">
        <p14:creationId xmlns:p14="http://schemas.microsoft.com/office/powerpoint/2010/main" val="409366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D2A305-DECB-DA95-2693-50CA37A6544F}"/>
              </a:ext>
            </a:extLst>
          </p:cNvPr>
          <p:cNvSpPr>
            <a:spLocks noGrp="1"/>
          </p:cNvSpPr>
          <p:nvPr>
            <p:ph type="body" sz="quarter" idx="14"/>
          </p:nvPr>
        </p:nvSpPr>
        <p:spPr>
          <a:xfrm>
            <a:off x="3264356" y="380089"/>
            <a:ext cx="3706716" cy="640080"/>
          </a:xfrm>
        </p:spPr>
        <p:txBody>
          <a:bodyPr>
            <a:normAutofit lnSpcReduction="10000"/>
          </a:bodyPr>
          <a:lstStyle/>
          <a:p>
            <a:r>
              <a:rPr lang="en-US">
                <a:solidFill>
                  <a:srgbClr val="002060"/>
                </a:solidFill>
              </a:rPr>
              <a:t>Hạn chế</a:t>
            </a:r>
          </a:p>
        </p:txBody>
      </p:sp>
      <p:sp>
        <p:nvSpPr>
          <p:cNvPr id="3" name="Title 2">
            <a:extLst>
              <a:ext uri="{FF2B5EF4-FFF2-40B4-BE49-F238E27FC236}">
                <a16:creationId xmlns:a16="http://schemas.microsoft.com/office/drawing/2014/main" id="{2F32BE5E-F871-603C-16EF-0ECC5A669C7B}"/>
              </a:ext>
            </a:extLst>
          </p:cNvPr>
          <p:cNvSpPr>
            <a:spLocks noGrp="1"/>
          </p:cNvSpPr>
          <p:nvPr>
            <p:ph type="title"/>
          </p:nvPr>
        </p:nvSpPr>
        <p:spPr>
          <a:xfrm>
            <a:off x="386786" y="380089"/>
            <a:ext cx="4942298" cy="640080"/>
          </a:xfrm>
        </p:spPr>
        <p:txBody>
          <a:bodyPr>
            <a:normAutofit fontScale="90000"/>
          </a:bodyPr>
          <a:lstStyle/>
          <a:p>
            <a:r>
              <a:rPr lang="en-US"/>
              <a:t>TỔNG QUAN NGHIÊN CỨU</a:t>
            </a:r>
          </a:p>
        </p:txBody>
      </p:sp>
      <p:sp>
        <p:nvSpPr>
          <p:cNvPr id="5" name="Slide Number Placeholder 4">
            <a:extLst>
              <a:ext uri="{FF2B5EF4-FFF2-40B4-BE49-F238E27FC236}">
                <a16:creationId xmlns:a16="http://schemas.microsoft.com/office/drawing/2014/main" id="{1DBBF139-77A5-3D7A-460C-74E48685BAFA}"/>
              </a:ext>
            </a:extLst>
          </p:cNvPr>
          <p:cNvSpPr>
            <a:spLocks noGrp="1"/>
          </p:cNvSpPr>
          <p:nvPr>
            <p:ph type="sldNum" sz="quarter" idx="17"/>
          </p:nvPr>
        </p:nvSpPr>
        <p:spPr/>
        <p:txBody>
          <a:bodyPr/>
          <a:lstStyle/>
          <a:p>
            <a:fld id="{1E126B51-3A03-426D-B2BA-EDDB868B8DA1}" type="slidenum">
              <a:rPr lang="en-US" smtClean="0"/>
              <a:t>8</a:t>
            </a:fld>
            <a:endParaRPr lang="en-US"/>
          </a:p>
        </p:txBody>
      </p:sp>
      <p:sp>
        <p:nvSpPr>
          <p:cNvPr id="11" name="TextBox 10">
            <a:extLst>
              <a:ext uri="{FF2B5EF4-FFF2-40B4-BE49-F238E27FC236}">
                <a16:creationId xmlns:a16="http://schemas.microsoft.com/office/drawing/2014/main" id="{28CC2B73-A6CF-942B-614B-AFD0AFE90EC0}"/>
              </a:ext>
            </a:extLst>
          </p:cNvPr>
          <p:cNvSpPr txBox="1"/>
          <p:nvPr/>
        </p:nvSpPr>
        <p:spPr>
          <a:xfrm>
            <a:off x="383534" y="1733137"/>
            <a:ext cx="10970266" cy="1200329"/>
          </a:xfrm>
          <a:prstGeom prst="rect">
            <a:avLst/>
          </a:prstGeom>
          <a:noFill/>
        </p:spPr>
        <p:txBody>
          <a:bodyPr wrap="square">
            <a:spAutoFit/>
          </a:bodyPr>
          <a:lstStyle/>
          <a:p>
            <a:pPr algn="just"/>
            <a:r>
              <a:rPr lang="en-US" sz="2400" b="1">
                <a:solidFill>
                  <a:srgbClr val="002060"/>
                </a:solidFill>
              </a:rPr>
              <a:t>- </a:t>
            </a:r>
            <a:r>
              <a:rPr lang="vi-VN" sz="2400" b="1">
                <a:solidFill>
                  <a:srgbClr val="002060"/>
                </a:solidFill>
              </a:rPr>
              <a:t>Phạm vi bệnh lý hẹp: </a:t>
            </a:r>
            <a:r>
              <a:rPr lang="vi-VN" sz="2400"/>
              <a:t>Nhiều nghiên cứu chỉ tập trung vào một bệnh lý cụ thể, như viêm phổi và COVID-19 mà không mở rộng sang các bệnh khác cũng từ ảnh X-ray phổi.</a:t>
            </a:r>
            <a:endParaRPr lang="en-US" sz="2400"/>
          </a:p>
        </p:txBody>
      </p:sp>
      <p:sp>
        <p:nvSpPr>
          <p:cNvPr id="15" name="TextBox 14">
            <a:extLst>
              <a:ext uri="{FF2B5EF4-FFF2-40B4-BE49-F238E27FC236}">
                <a16:creationId xmlns:a16="http://schemas.microsoft.com/office/drawing/2014/main" id="{9890091E-3846-3871-6DF2-636867B6F71B}"/>
              </a:ext>
            </a:extLst>
          </p:cNvPr>
          <p:cNvSpPr txBox="1"/>
          <p:nvPr/>
        </p:nvSpPr>
        <p:spPr>
          <a:xfrm>
            <a:off x="383534" y="3275903"/>
            <a:ext cx="10970266" cy="1569660"/>
          </a:xfrm>
          <a:prstGeom prst="rect">
            <a:avLst/>
          </a:prstGeom>
          <a:noFill/>
        </p:spPr>
        <p:txBody>
          <a:bodyPr wrap="square">
            <a:spAutoFit/>
          </a:bodyPr>
          <a:lstStyle/>
          <a:p>
            <a:pPr algn="just"/>
            <a:r>
              <a:rPr lang="en-US" sz="2400" b="1">
                <a:solidFill>
                  <a:srgbClr val="002060"/>
                </a:solidFill>
              </a:rPr>
              <a:t>- </a:t>
            </a:r>
            <a:r>
              <a:rPr lang="vi-VN" sz="2400" b="1">
                <a:solidFill>
                  <a:srgbClr val="002060"/>
                </a:solidFill>
              </a:rPr>
              <a:t>Thiếu hệ thống phân phối mô hình linh hoạt: </a:t>
            </a:r>
            <a:r>
              <a:rPr lang="vi-VN" sz="2400"/>
              <a:t>Các nghiên cứu hiện tại không có khả năng cập nhật và phân phối mô hình học sâu dựa trên dữ liệu thực tế từ nhiều cơ sở y tế khác nhau, làm giảm khả năng áp dụng trong môi trường y tế phức tạp.</a:t>
            </a:r>
            <a:endParaRPr lang="en-US" sz="2400"/>
          </a:p>
        </p:txBody>
      </p:sp>
    </p:spTree>
    <p:extLst>
      <p:ext uri="{BB962C8B-B14F-4D97-AF65-F5344CB8AC3E}">
        <p14:creationId xmlns:p14="http://schemas.microsoft.com/office/powerpoint/2010/main" val="243772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D2A305-DECB-DA95-2693-50CA37A6544F}"/>
              </a:ext>
            </a:extLst>
          </p:cNvPr>
          <p:cNvSpPr>
            <a:spLocks noGrp="1"/>
          </p:cNvSpPr>
          <p:nvPr>
            <p:ph type="body" sz="quarter" idx="14"/>
          </p:nvPr>
        </p:nvSpPr>
        <p:spPr>
          <a:xfrm>
            <a:off x="3264356" y="380089"/>
            <a:ext cx="4434302" cy="640080"/>
          </a:xfrm>
        </p:spPr>
        <p:txBody>
          <a:bodyPr>
            <a:normAutofit lnSpcReduction="10000"/>
          </a:bodyPr>
          <a:lstStyle/>
          <a:p>
            <a:r>
              <a:rPr lang="en-US">
                <a:solidFill>
                  <a:srgbClr val="002060"/>
                </a:solidFill>
              </a:rPr>
              <a:t>Tính sáng tạo</a:t>
            </a:r>
          </a:p>
        </p:txBody>
      </p:sp>
      <p:sp>
        <p:nvSpPr>
          <p:cNvPr id="3" name="Title 2">
            <a:extLst>
              <a:ext uri="{FF2B5EF4-FFF2-40B4-BE49-F238E27FC236}">
                <a16:creationId xmlns:a16="http://schemas.microsoft.com/office/drawing/2014/main" id="{2F32BE5E-F871-603C-16EF-0ECC5A669C7B}"/>
              </a:ext>
            </a:extLst>
          </p:cNvPr>
          <p:cNvSpPr>
            <a:spLocks noGrp="1"/>
          </p:cNvSpPr>
          <p:nvPr>
            <p:ph type="title"/>
          </p:nvPr>
        </p:nvSpPr>
        <p:spPr>
          <a:xfrm>
            <a:off x="386786" y="380089"/>
            <a:ext cx="4942298" cy="640080"/>
          </a:xfrm>
        </p:spPr>
        <p:txBody>
          <a:bodyPr>
            <a:normAutofit fontScale="90000"/>
          </a:bodyPr>
          <a:lstStyle/>
          <a:p>
            <a:r>
              <a:rPr lang="en-US"/>
              <a:t>TỔNG QUAN NGHIÊN CỨU</a:t>
            </a:r>
          </a:p>
        </p:txBody>
      </p:sp>
      <p:sp>
        <p:nvSpPr>
          <p:cNvPr id="5" name="Slide Number Placeholder 4">
            <a:extLst>
              <a:ext uri="{FF2B5EF4-FFF2-40B4-BE49-F238E27FC236}">
                <a16:creationId xmlns:a16="http://schemas.microsoft.com/office/drawing/2014/main" id="{1DBBF139-77A5-3D7A-460C-74E48685BAFA}"/>
              </a:ext>
            </a:extLst>
          </p:cNvPr>
          <p:cNvSpPr>
            <a:spLocks noGrp="1"/>
          </p:cNvSpPr>
          <p:nvPr>
            <p:ph type="sldNum" sz="quarter" idx="17"/>
          </p:nvPr>
        </p:nvSpPr>
        <p:spPr/>
        <p:txBody>
          <a:bodyPr/>
          <a:lstStyle/>
          <a:p>
            <a:fld id="{1E126B51-3A03-426D-B2BA-EDDB868B8DA1}" type="slidenum">
              <a:rPr lang="en-US" smtClean="0"/>
              <a:t>9</a:t>
            </a:fld>
            <a:endParaRPr lang="en-US"/>
          </a:p>
        </p:txBody>
      </p:sp>
      <p:sp>
        <p:nvSpPr>
          <p:cNvPr id="13" name="TextBox 12">
            <a:extLst>
              <a:ext uri="{FF2B5EF4-FFF2-40B4-BE49-F238E27FC236}">
                <a16:creationId xmlns:a16="http://schemas.microsoft.com/office/drawing/2014/main" id="{34F1ACD5-82A7-5914-4529-8778DC8A1900}"/>
              </a:ext>
            </a:extLst>
          </p:cNvPr>
          <p:cNvSpPr txBox="1"/>
          <p:nvPr/>
        </p:nvSpPr>
        <p:spPr>
          <a:xfrm>
            <a:off x="386782" y="2837277"/>
            <a:ext cx="10967014" cy="1200329"/>
          </a:xfrm>
          <a:prstGeom prst="rect">
            <a:avLst/>
          </a:prstGeom>
          <a:noFill/>
        </p:spPr>
        <p:txBody>
          <a:bodyPr wrap="square">
            <a:spAutoFit/>
          </a:bodyPr>
          <a:lstStyle/>
          <a:p>
            <a:pPr algn="just"/>
            <a:r>
              <a:rPr lang="en-US" sz="2400" b="1">
                <a:solidFill>
                  <a:srgbClr val="002060"/>
                </a:solidFill>
              </a:rPr>
              <a:t>- </a:t>
            </a:r>
            <a:r>
              <a:rPr lang="vi-VN" sz="2400" b="1">
                <a:solidFill>
                  <a:srgbClr val="002060"/>
                </a:solidFill>
              </a:rPr>
              <a:t>Kết hợp phân loại và phát hiện vùng bệnh lý: </a:t>
            </a:r>
            <a:r>
              <a:rPr lang="vi-VN" sz="2400"/>
              <a:t>Mô hình kết hợp CNN để phân loại bệnh lý và YOLOv9 để phát hiện và khoanh vùng tổn thương cụ thể, hỗ trợ bác sĩ trong việc đưa ra quyết định điều trị chính xác hơn.</a:t>
            </a:r>
            <a:endParaRPr lang="en-US" sz="2400"/>
          </a:p>
        </p:txBody>
      </p:sp>
      <p:sp>
        <p:nvSpPr>
          <p:cNvPr id="22" name="TextBox 21">
            <a:extLst>
              <a:ext uri="{FF2B5EF4-FFF2-40B4-BE49-F238E27FC236}">
                <a16:creationId xmlns:a16="http://schemas.microsoft.com/office/drawing/2014/main" id="{07A6C57D-D362-E0D4-6723-46799D915C0F}"/>
              </a:ext>
            </a:extLst>
          </p:cNvPr>
          <p:cNvSpPr txBox="1"/>
          <p:nvPr/>
        </p:nvSpPr>
        <p:spPr>
          <a:xfrm>
            <a:off x="386785" y="4312010"/>
            <a:ext cx="10967013" cy="1569660"/>
          </a:xfrm>
          <a:prstGeom prst="rect">
            <a:avLst/>
          </a:prstGeom>
          <a:noFill/>
        </p:spPr>
        <p:txBody>
          <a:bodyPr wrap="square">
            <a:spAutoFit/>
          </a:bodyPr>
          <a:lstStyle/>
          <a:p>
            <a:pPr algn="just"/>
            <a:r>
              <a:rPr lang="en-US" sz="2400" b="1">
                <a:solidFill>
                  <a:srgbClr val="002060"/>
                </a:solidFill>
              </a:rPr>
              <a:t>- </a:t>
            </a:r>
            <a:r>
              <a:rPr lang="vi-VN" sz="2400" b="1">
                <a:solidFill>
                  <a:srgbClr val="002060"/>
                </a:solidFill>
              </a:rPr>
              <a:t>Hệ thống phân phối mô hình client-server: </a:t>
            </a:r>
            <a:r>
              <a:rPr lang="vi-VN" sz="2400"/>
              <a:t>Hệ thống được xây dựng theo kiến trúc client-server, cho phép huấn luyện và cập nhật mô hình liên tục trên server, đảm bảo thông tin bệnh nhân được bảo mật và không cần di chuyển ra ngoài hệ thống bệnh viện.</a:t>
            </a:r>
            <a:endParaRPr lang="en-US" sz="2400"/>
          </a:p>
        </p:txBody>
      </p:sp>
      <p:sp>
        <p:nvSpPr>
          <p:cNvPr id="26" name="TextBox 25">
            <a:extLst>
              <a:ext uri="{FF2B5EF4-FFF2-40B4-BE49-F238E27FC236}">
                <a16:creationId xmlns:a16="http://schemas.microsoft.com/office/drawing/2014/main" id="{BF1B9A9E-F0E9-D707-F801-4677DA3DAAFD}"/>
              </a:ext>
            </a:extLst>
          </p:cNvPr>
          <p:cNvSpPr txBox="1"/>
          <p:nvPr/>
        </p:nvSpPr>
        <p:spPr>
          <a:xfrm>
            <a:off x="386785" y="1445850"/>
            <a:ext cx="10967012" cy="1200329"/>
          </a:xfrm>
          <a:prstGeom prst="rect">
            <a:avLst/>
          </a:prstGeom>
          <a:noFill/>
        </p:spPr>
        <p:txBody>
          <a:bodyPr wrap="square">
            <a:spAutoFit/>
          </a:bodyPr>
          <a:lstStyle/>
          <a:p>
            <a:pPr algn="just"/>
            <a:r>
              <a:rPr lang="en-US" sz="2400" b="1">
                <a:solidFill>
                  <a:srgbClr val="002060"/>
                </a:solidFill>
                <a:latin typeface="Arial" panose="020B0604020202020204" pitchFamily="34" charset="0"/>
                <a:cs typeface="Arial" panose="020B0604020202020204" pitchFamily="34" charset="0"/>
              </a:rPr>
              <a:t>- Mở rộng phạm vi bệnh lý: </a:t>
            </a:r>
            <a:r>
              <a:rPr lang="en-US" sz="2400">
                <a:latin typeface="Arial" panose="020B0604020202020204" pitchFamily="34" charset="0"/>
                <a:cs typeface="Arial" panose="020B0604020202020204" pitchFamily="34" charset="0"/>
              </a:rPr>
              <a:t>Khóa luận phát triển mô hình học sâu có khả năng phát hiện và phân loại nhiều loại bệnh lý khác nhau trên ảnh X-quang phổi (tổng cộng có 14 loại bệnh).</a:t>
            </a:r>
          </a:p>
        </p:txBody>
      </p:sp>
    </p:spTree>
    <p:extLst>
      <p:ext uri="{BB962C8B-B14F-4D97-AF65-F5344CB8AC3E}">
        <p14:creationId xmlns:p14="http://schemas.microsoft.com/office/powerpoint/2010/main" val="219241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P spid="2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803</TotalTime>
  <Words>1210</Words>
  <Application>Microsoft Office PowerPoint</Application>
  <PresentationFormat>Widescreen</PresentationFormat>
  <Paragraphs>91</Paragraphs>
  <Slides>14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XÂY DỰNG MÔ HÌNH HỌC SÂU XỬ LÝ ẢNH X-RAY</vt:lpstr>
      <vt:lpstr>MỞ ĐẦU</vt:lpstr>
      <vt:lpstr>MỞ ĐẦU</vt:lpstr>
      <vt:lpstr>TỔNG QUAN NGHIÊN CỨU</vt:lpstr>
      <vt:lpstr>TỔNG QUAN NGHIÊN CỨU</vt:lpstr>
      <vt:lpstr>TỔNG QUAN NGHIÊN CỨU</vt:lpstr>
      <vt:lpstr>TỔNG QUAN NGHIÊN CỨU</vt:lpstr>
      <vt:lpstr>TỔNG QUAN NGHIÊN CỨU</vt:lpstr>
      <vt:lpstr>TỔNG QUAN NGHIÊN CỨU</vt:lpstr>
      <vt:lpstr>MÔ TẢ BÀI TOÁN</vt:lpstr>
      <vt:lpstr>SƠ ĐỒ NGHIÊN CỨU</vt:lpstr>
      <vt:lpstr>DỮ LIỆU HUẤN LUYỆN</vt:lpstr>
      <vt:lpstr>CÔNG NGHỆ SỬ DỤNG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thinh nguyen</dc:creator>
  <cp:lastModifiedBy>thinh nguyen</cp:lastModifiedBy>
  <cp:revision>10</cp:revision>
  <dcterms:created xsi:type="dcterms:W3CDTF">2024-09-22T04:47:41Z</dcterms:created>
  <dcterms:modified xsi:type="dcterms:W3CDTF">2024-09-28T05:31:09Z</dcterms:modified>
</cp:coreProperties>
</file>